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31"/>
  </p:notesMasterIdLst>
  <p:handoutMasterIdLst>
    <p:handoutMasterId r:id="rId32"/>
  </p:handoutMasterIdLst>
  <p:sldIdLst>
    <p:sldId id="286" r:id="rId2"/>
    <p:sldId id="290" r:id="rId3"/>
    <p:sldId id="287" r:id="rId4"/>
    <p:sldId id="289" r:id="rId5"/>
    <p:sldId id="291" r:id="rId6"/>
    <p:sldId id="295" r:id="rId7"/>
    <p:sldId id="296" r:id="rId8"/>
    <p:sldId id="294" r:id="rId9"/>
    <p:sldId id="307" r:id="rId10"/>
    <p:sldId id="298" r:id="rId11"/>
    <p:sldId id="269" r:id="rId12"/>
    <p:sldId id="257" r:id="rId13"/>
    <p:sldId id="301" r:id="rId14"/>
    <p:sldId id="258" r:id="rId15"/>
    <p:sldId id="302" r:id="rId16"/>
    <p:sldId id="308" r:id="rId17"/>
    <p:sldId id="297" r:id="rId18"/>
    <p:sldId id="268" r:id="rId19"/>
    <p:sldId id="285" r:id="rId20"/>
    <p:sldId id="293" r:id="rId21"/>
    <p:sldId id="299" r:id="rId22"/>
    <p:sldId id="309" r:id="rId23"/>
    <p:sldId id="310" r:id="rId24"/>
    <p:sldId id="303" r:id="rId25"/>
    <p:sldId id="304" r:id="rId26"/>
    <p:sldId id="305" r:id="rId27"/>
    <p:sldId id="306" r:id="rId28"/>
    <p:sldId id="292" r:id="rId29"/>
    <p:sldId id="300"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FF00"/>
    <a:srgbClr val="FF0D08"/>
    <a:srgbClr val="FF0000"/>
    <a:srgbClr val="A50021"/>
    <a:srgbClr val="000000"/>
    <a:srgbClr val="990033"/>
    <a:srgbClr val="FF6600"/>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61" autoAdjust="0"/>
    <p:restoredTop sz="86403" autoAdjust="0"/>
  </p:normalViewPr>
  <p:slideViewPr>
    <p:cSldViewPr>
      <p:cViewPr varScale="1">
        <p:scale>
          <a:sx n="60" d="100"/>
          <a:sy n="60" d="100"/>
        </p:scale>
        <p:origin x="-60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1126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1126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1126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26EAE437-C5A2-403A-8662-3042E022452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DF435F69-7E40-46E5-B7DB-E15F2991059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B6389-ACEA-43AA-934B-6DE734832129}" type="slidenum">
              <a:rPr lang="en-US"/>
              <a:pPr/>
              <a:t>1</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282D8C-37FB-44FD-9984-79D9753FC15C}" type="slidenum">
              <a:rPr lang="en-US"/>
              <a:pPr/>
              <a:t>10</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E99B15-CEE1-400F-96E7-5B83D25D7C8E}" type="slidenum">
              <a:rPr lang="en-US"/>
              <a:pPr/>
              <a:t>11</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5271BB-C431-4E28-996A-39FD1ACD2AA0}" type="slidenum">
              <a:rPr lang="en-US"/>
              <a:pPr/>
              <a:t>12</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5271BB-C431-4E28-996A-39FD1ACD2AA0}" type="slidenum">
              <a:rPr lang="en-US"/>
              <a:pPr/>
              <a:t>13</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347057-4C9F-4B7C-88CA-DF0FE968BAE9}" type="slidenum">
              <a:rPr lang="en-US"/>
              <a:pPr/>
              <a:t>14</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347057-4C9F-4B7C-88CA-DF0FE968BAE9}" type="slidenum">
              <a:rPr lang="en-US"/>
              <a:pPr/>
              <a:t>15</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8F9279-178D-4E87-AF48-F0044EA790CF}" type="slidenum">
              <a:rPr lang="en-US"/>
              <a:pPr/>
              <a:t>16</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B6389-ACEA-43AA-934B-6DE734832129}" type="slidenum">
              <a:rPr lang="en-US"/>
              <a:pPr/>
              <a:t>17</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282D8C-37FB-44FD-9984-79D9753FC15C}" type="slidenum">
              <a:rPr lang="en-US"/>
              <a:pPr/>
              <a:t>18</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B6389-ACEA-43AA-934B-6DE734832129}" type="slidenum">
              <a:rPr lang="en-US"/>
              <a:pPr/>
              <a:t>20</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B6389-ACEA-43AA-934B-6DE734832129}" type="slidenum">
              <a:rPr lang="en-US"/>
              <a:pPr/>
              <a:t>2</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B6389-ACEA-43AA-934B-6DE734832129}" type="slidenum">
              <a:rPr lang="en-US"/>
              <a:pPr/>
              <a:t>22</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B6389-ACEA-43AA-934B-6DE734832129}" type="slidenum">
              <a:rPr lang="en-US"/>
              <a:pPr/>
              <a:t>23</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435F69-7E40-46E5-B7DB-E15F2991059D}"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435F69-7E40-46E5-B7DB-E15F2991059D}"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435F69-7E40-46E5-B7DB-E15F2991059D}"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B6389-ACEA-43AA-934B-6DE734832129}" type="slidenum">
              <a:rPr lang="en-US"/>
              <a:pPr/>
              <a:t>28</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B6389-ACEA-43AA-934B-6DE734832129}" type="slidenum">
              <a:rPr lang="en-US"/>
              <a:pPr/>
              <a:t>29</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B6389-ACEA-43AA-934B-6DE734832129}" type="slidenum">
              <a:rPr lang="en-US"/>
              <a:pPr/>
              <a:t>3</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B6389-ACEA-43AA-934B-6DE734832129}" type="slidenum">
              <a:rPr lang="en-US"/>
              <a:pPr/>
              <a:t>4</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B6389-ACEA-43AA-934B-6DE734832129}" type="slidenum">
              <a:rPr lang="en-US"/>
              <a:pPr/>
              <a:t>5</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B6389-ACEA-43AA-934B-6DE734832129}" type="slidenum">
              <a:rPr lang="en-US"/>
              <a:pPr/>
              <a:t>6</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B6389-ACEA-43AA-934B-6DE734832129}" type="slidenum">
              <a:rPr lang="en-US"/>
              <a:pPr/>
              <a:t>7</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B6389-ACEA-43AA-934B-6DE734832129}" type="slidenum">
              <a:rPr lang="en-US"/>
              <a:pPr/>
              <a:t>8</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B6389-ACEA-43AA-934B-6DE734832129}" type="slidenum">
              <a:rPr lang="en-US"/>
              <a:pPr/>
              <a:t>9</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4994" name="Group 2"/>
          <p:cNvGrpSpPr>
            <a:grpSpLocks/>
          </p:cNvGrpSpPr>
          <p:nvPr/>
        </p:nvGrpSpPr>
        <p:grpSpPr bwMode="auto">
          <a:xfrm>
            <a:off x="0" y="6350"/>
            <a:ext cx="9140825" cy="6851650"/>
            <a:chOff x="0" y="4"/>
            <a:chExt cx="5758" cy="4316"/>
          </a:xfrm>
        </p:grpSpPr>
        <p:grpSp>
          <p:nvGrpSpPr>
            <p:cNvPr id="84995" name="Group 3"/>
            <p:cNvGrpSpPr>
              <a:grpSpLocks/>
            </p:cNvGrpSpPr>
            <p:nvPr/>
          </p:nvGrpSpPr>
          <p:grpSpPr bwMode="auto">
            <a:xfrm>
              <a:off x="0" y="1161"/>
              <a:ext cx="5758" cy="3159"/>
              <a:chOff x="0" y="1161"/>
              <a:chExt cx="5758" cy="3159"/>
            </a:xfrm>
          </p:grpSpPr>
          <p:sp>
            <p:nvSpPr>
              <p:cNvPr id="8499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8499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sp>
          <p:nvSpPr>
            <p:cNvPr id="84998"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84999"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85000"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grpSp>
          <p:nvGrpSpPr>
            <p:cNvPr id="85001" name="Group 9"/>
            <p:cNvGrpSpPr>
              <a:grpSpLocks/>
            </p:cNvGrpSpPr>
            <p:nvPr/>
          </p:nvGrpSpPr>
          <p:grpSpPr bwMode="auto">
            <a:xfrm>
              <a:off x="348" y="4"/>
              <a:ext cx="5410" cy="4316"/>
              <a:chOff x="348" y="4"/>
              <a:chExt cx="5410" cy="4316"/>
            </a:xfrm>
          </p:grpSpPr>
          <p:sp>
            <p:nvSpPr>
              <p:cNvPr id="85002"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85003"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85004"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85005"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85006"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85007"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85008"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a:t>Click to edit Master title style</a:t>
            </a:r>
          </a:p>
        </p:txBody>
      </p:sp>
      <p:sp>
        <p:nvSpPr>
          <p:cNvPr id="85009"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a:t>Click to edit Master subtitle style</a:t>
            </a:r>
          </a:p>
        </p:txBody>
      </p:sp>
      <p:sp>
        <p:nvSpPr>
          <p:cNvPr id="85010" name="Rectangle 18"/>
          <p:cNvSpPr>
            <a:spLocks noGrp="1" noChangeArrowheads="1"/>
          </p:cNvSpPr>
          <p:nvPr>
            <p:ph type="dt" sz="quarter" idx="2"/>
          </p:nvPr>
        </p:nvSpPr>
        <p:spPr/>
        <p:txBody>
          <a:bodyPr/>
          <a:lstStyle>
            <a:lvl1pPr>
              <a:defRPr/>
            </a:lvl1pPr>
          </a:lstStyle>
          <a:p>
            <a:endParaRPr lang="en-US"/>
          </a:p>
        </p:txBody>
      </p:sp>
      <p:sp>
        <p:nvSpPr>
          <p:cNvPr id="85011" name="Rectangle 19"/>
          <p:cNvSpPr>
            <a:spLocks noGrp="1" noChangeArrowheads="1"/>
          </p:cNvSpPr>
          <p:nvPr>
            <p:ph type="ftr" sz="quarter" idx="3"/>
          </p:nvPr>
        </p:nvSpPr>
        <p:spPr>
          <a:xfrm>
            <a:off x="3352800" y="6248400"/>
            <a:ext cx="2895600" cy="457200"/>
          </a:xfrm>
        </p:spPr>
        <p:txBody>
          <a:bodyPr/>
          <a:lstStyle>
            <a:lvl1pPr>
              <a:defRPr/>
            </a:lvl1pPr>
          </a:lstStyle>
          <a:p>
            <a:endParaRPr lang="en-US"/>
          </a:p>
        </p:txBody>
      </p:sp>
      <p:sp>
        <p:nvSpPr>
          <p:cNvPr id="85012" name="Rectangle 20"/>
          <p:cNvSpPr>
            <a:spLocks noGrp="1" noChangeArrowheads="1"/>
          </p:cNvSpPr>
          <p:nvPr>
            <p:ph type="sldNum" sz="quarter" idx="4"/>
          </p:nvPr>
        </p:nvSpPr>
        <p:spPr/>
        <p:txBody>
          <a:bodyPr/>
          <a:lstStyle>
            <a:lvl1pPr>
              <a:defRPr/>
            </a:lvl1pPr>
          </a:lstStyle>
          <a:p>
            <a:fld id="{3259EA9E-861C-46D1-B9C1-E598D5DCD0F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F5905CA-BB4C-421E-B145-9487E06F380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2ACBB3-7F10-4CDA-B1B2-62836A1D0A8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C4C967-06A3-47ED-96EE-099E5904B82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231C3C4-8B10-42C9-BB7D-57DF41A3296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D63050B-FBAE-4759-8F1D-14F5FE29CFC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F18B481-FF53-4715-B90C-F4FEDC46C8D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4DDD6B5-F482-4D52-8E97-F7A9E252635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991CD63-3F63-43D8-A391-CABA17C18FA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EE7A97D-8BFE-4591-8524-185657CB2AA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4880946-9835-4E7E-B1CD-F254CF45E06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3970" name="Group 2"/>
          <p:cNvGrpSpPr>
            <a:grpSpLocks/>
          </p:cNvGrpSpPr>
          <p:nvPr/>
        </p:nvGrpSpPr>
        <p:grpSpPr bwMode="auto">
          <a:xfrm>
            <a:off x="0" y="6350"/>
            <a:ext cx="9140825" cy="6851650"/>
            <a:chOff x="0" y="4"/>
            <a:chExt cx="5758" cy="4316"/>
          </a:xfrm>
        </p:grpSpPr>
        <p:sp>
          <p:nvSpPr>
            <p:cNvPr id="83971"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83972"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nvGrpSpPr>
            <p:cNvPr id="83973" name="Group 5"/>
            <p:cNvGrpSpPr>
              <a:grpSpLocks/>
            </p:cNvGrpSpPr>
            <p:nvPr userDrawn="1"/>
          </p:nvGrpSpPr>
          <p:grpSpPr bwMode="auto">
            <a:xfrm>
              <a:off x="0" y="4"/>
              <a:ext cx="5758" cy="4316"/>
              <a:chOff x="0" y="4"/>
              <a:chExt cx="5758" cy="4316"/>
            </a:xfrm>
          </p:grpSpPr>
          <p:sp>
            <p:nvSpPr>
              <p:cNvPr id="83974"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83975"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83976"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83977"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83978"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83979"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83980"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sp>
            <p:nvSpPr>
              <p:cNvPr id="83981"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83982"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83983"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3984"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3985"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endParaRPr lang="en-US"/>
          </a:p>
        </p:txBody>
      </p:sp>
      <p:sp>
        <p:nvSpPr>
          <p:cNvPr id="83986"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endParaRPr lang="en-US"/>
          </a:p>
        </p:txBody>
      </p:sp>
      <p:sp>
        <p:nvSpPr>
          <p:cNvPr id="83987"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AECB95E5-6118-4482-9601-A988EDFD0A0C}"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4.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2286000" y="457200"/>
            <a:ext cx="4876800" cy="762000"/>
          </a:xfrm>
          <a:solidFill>
            <a:srgbClr val="990033"/>
          </a:solidFill>
          <a:ln>
            <a:solidFill>
              <a:schemeClr val="tx1"/>
            </a:solidFill>
          </a:ln>
        </p:spPr>
        <p:txBody>
          <a:bodyPr/>
          <a:lstStyle/>
          <a:p>
            <a:pPr algn="ctr"/>
            <a:r>
              <a:rPr lang="en-US" sz="2000" i="1" dirty="0" smtClean="0">
                <a:solidFill>
                  <a:schemeClr val="tx1"/>
                </a:solidFill>
              </a:rPr>
              <a:t>The </a:t>
            </a:r>
            <a:r>
              <a:rPr lang="en-US" sz="2000" i="1" dirty="0">
                <a:solidFill>
                  <a:schemeClr val="tx1"/>
                </a:solidFill>
              </a:rPr>
              <a:t>University of Missouri-St. Louis</a:t>
            </a:r>
            <a:br>
              <a:rPr lang="en-US" sz="2000" i="1" dirty="0">
                <a:solidFill>
                  <a:schemeClr val="tx1"/>
                </a:solidFill>
              </a:rPr>
            </a:br>
            <a:r>
              <a:rPr lang="en-US" sz="2000" i="1" dirty="0">
                <a:solidFill>
                  <a:schemeClr val="tx1"/>
                </a:solidFill>
              </a:rPr>
              <a:t>Science Education Programs</a:t>
            </a:r>
          </a:p>
        </p:txBody>
      </p:sp>
      <p:sp>
        <p:nvSpPr>
          <p:cNvPr id="139267" name="Rectangle 3"/>
          <p:cNvSpPr>
            <a:spLocks noGrp="1" noChangeArrowheads="1"/>
          </p:cNvSpPr>
          <p:nvPr>
            <p:ph type="subTitle" idx="1"/>
          </p:nvPr>
        </p:nvSpPr>
        <p:spPr>
          <a:xfrm>
            <a:off x="914400" y="2590800"/>
            <a:ext cx="7924800" cy="2667000"/>
          </a:xfrm>
        </p:spPr>
        <p:txBody>
          <a:bodyPr/>
          <a:lstStyle/>
          <a:p>
            <a:pPr algn="ctr">
              <a:lnSpc>
                <a:spcPct val="90000"/>
              </a:lnSpc>
            </a:pPr>
            <a:endParaRPr lang="en-US" sz="900" dirty="0">
              <a:latin typeface="Baskerville Old Face" pitchFamily="18" charset="0"/>
            </a:endParaRPr>
          </a:p>
          <a:p>
            <a:pPr algn="ctr">
              <a:lnSpc>
                <a:spcPct val="90000"/>
              </a:lnSpc>
            </a:pPr>
            <a:r>
              <a:rPr lang="en-US" sz="5400" b="1" spc="100" dirty="0" smtClean="0">
                <a:solidFill>
                  <a:schemeClr val="tx1">
                    <a:lumMod val="85000"/>
                  </a:schemeClr>
                </a:solidFill>
                <a:latin typeface="Baskerville Old Face" pitchFamily="18" charset="0"/>
              </a:rPr>
              <a:t>S</a:t>
            </a:r>
            <a:r>
              <a:rPr lang="en-US" sz="4000" b="1" spc="100" dirty="0" smtClean="0">
                <a:solidFill>
                  <a:schemeClr val="tx1">
                    <a:lumMod val="85000"/>
                  </a:schemeClr>
                </a:solidFill>
                <a:latin typeface="Baskerville Old Face" pitchFamily="18" charset="0"/>
              </a:rPr>
              <a:t>TUDENTS </a:t>
            </a:r>
            <a:r>
              <a:rPr lang="en-US" sz="4000" b="1" spc="100" dirty="0">
                <a:solidFill>
                  <a:schemeClr val="tx1">
                    <a:lumMod val="85000"/>
                  </a:schemeClr>
                </a:solidFill>
                <a:latin typeface="Baskerville Old Face" pitchFamily="18" charset="0"/>
              </a:rPr>
              <a:t>and </a:t>
            </a:r>
            <a:r>
              <a:rPr lang="en-US" sz="5400" b="1" spc="100" dirty="0" smtClean="0">
                <a:solidFill>
                  <a:schemeClr val="tx1">
                    <a:lumMod val="85000"/>
                  </a:schemeClr>
                </a:solidFill>
                <a:latin typeface="Baskerville Old Face" pitchFamily="18" charset="0"/>
              </a:rPr>
              <a:t>T</a:t>
            </a:r>
            <a:r>
              <a:rPr lang="en-US" sz="4000" b="1" spc="100" dirty="0" smtClean="0">
                <a:solidFill>
                  <a:schemeClr val="tx1">
                    <a:lumMod val="85000"/>
                  </a:schemeClr>
                </a:solidFill>
                <a:latin typeface="Baskerville Old Face" pitchFamily="18" charset="0"/>
              </a:rPr>
              <a:t>EACHERS</a:t>
            </a:r>
          </a:p>
          <a:p>
            <a:pPr algn="ctr">
              <a:lnSpc>
                <a:spcPct val="70000"/>
              </a:lnSpc>
            </a:pPr>
            <a:r>
              <a:rPr lang="en-US" sz="4000" b="1" spc="100" dirty="0" smtClean="0">
                <a:solidFill>
                  <a:schemeClr val="tx1">
                    <a:lumMod val="85000"/>
                  </a:schemeClr>
                </a:solidFill>
                <a:latin typeface="Baskerville Old Face" pitchFamily="18" charset="0"/>
              </a:rPr>
              <a:t> </a:t>
            </a:r>
            <a:r>
              <a:rPr lang="en-US" sz="5400" b="1" spc="100" dirty="0" smtClean="0">
                <a:solidFill>
                  <a:schemeClr val="tx1">
                    <a:lumMod val="85000"/>
                  </a:schemeClr>
                </a:solidFill>
                <a:latin typeface="Baskerville Old Face" pitchFamily="18" charset="0"/>
              </a:rPr>
              <a:t>A</a:t>
            </a:r>
            <a:r>
              <a:rPr lang="en-US" sz="4000" b="1" spc="100" dirty="0" smtClean="0">
                <a:solidFill>
                  <a:schemeClr val="tx1">
                    <a:lumMod val="85000"/>
                  </a:schemeClr>
                </a:solidFill>
                <a:latin typeface="Baskerville Old Face" pitchFamily="18" charset="0"/>
              </a:rPr>
              <a:t>S</a:t>
            </a:r>
          </a:p>
          <a:p>
            <a:pPr algn="ctr">
              <a:lnSpc>
                <a:spcPct val="70000"/>
              </a:lnSpc>
            </a:pPr>
            <a:r>
              <a:rPr lang="en-US" sz="4000" b="1" spc="100" dirty="0" smtClean="0">
                <a:solidFill>
                  <a:schemeClr val="tx1">
                    <a:lumMod val="85000"/>
                  </a:schemeClr>
                </a:solidFill>
                <a:latin typeface="Baskerville Old Face" pitchFamily="18" charset="0"/>
              </a:rPr>
              <a:t> </a:t>
            </a:r>
            <a:r>
              <a:rPr lang="en-US" sz="5400" b="1" spc="100" dirty="0">
                <a:solidFill>
                  <a:schemeClr val="tx1">
                    <a:lumMod val="85000"/>
                  </a:schemeClr>
                </a:solidFill>
                <a:latin typeface="Baskerville Old Face" pitchFamily="18" charset="0"/>
              </a:rPr>
              <a:t>R</a:t>
            </a:r>
            <a:r>
              <a:rPr lang="en-US" sz="4000" b="1" spc="100" dirty="0">
                <a:solidFill>
                  <a:schemeClr val="tx1">
                    <a:lumMod val="85000"/>
                  </a:schemeClr>
                </a:solidFill>
                <a:latin typeface="Baskerville Old Face" pitchFamily="18" charset="0"/>
              </a:rPr>
              <a:t>ESEARCH </a:t>
            </a:r>
            <a:r>
              <a:rPr lang="en-US" sz="4000" b="1" spc="100" dirty="0" smtClean="0">
                <a:solidFill>
                  <a:schemeClr val="tx1">
                    <a:lumMod val="85000"/>
                  </a:schemeClr>
                </a:solidFill>
                <a:latin typeface="Baskerville Old Face" pitchFamily="18" charset="0"/>
              </a:rPr>
              <a:t> </a:t>
            </a:r>
            <a:r>
              <a:rPr lang="en-US" sz="5400" b="1" spc="100" dirty="0" smtClean="0">
                <a:solidFill>
                  <a:schemeClr val="tx1">
                    <a:lumMod val="85000"/>
                  </a:schemeClr>
                </a:solidFill>
                <a:latin typeface="Baskerville Old Face" pitchFamily="18" charset="0"/>
              </a:rPr>
              <a:t>S</a:t>
            </a:r>
            <a:r>
              <a:rPr lang="en-US" sz="4000" b="1" spc="100" dirty="0" smtClean="0">
                <a:solidFill>
                  <a:schemeClr val="tx1">
                    <a:lumMod val="85000"/>
                  </a:schemeClr>
                </a:solidFill>
                <a:latin typeface="Baskerville Old Face" pitchFamily="18" charset="0"/>
              </a:rPr>
              <a:t>CIENTISTS</a:t>
            </a:r>
            <a:endParaRPr lang="en-US" sz="2000" b="1" spc="100" dirty="0">
              <a:solidFill>
                <a:schemeClr val="tx1">
                  <a:lumMod val="85000"/>
                </a:schemeClr>
              </a:solidFill>
              <a:latin typeface="Baskerville Old Face" pitchFamily="18" charset="0"/>
            </a:endParaRPr>
          </a:p>
          <a:p>
            <a:pPr algn="ctr">
              <a:lnSpc>
                <a:spcPct val="90000"/>
              </a:lnSpc>
            </a:pPr>
            <a:endParaRPr lang="en-US" u="sng" dirty="0">
              <a:solidFill>
                <a:srgbClr val="FF0000"/>
              </a:solidFill>
              <a:latin typeface="Baskerville Old Face" pitchFamily="18" charset="0"/>
            </a:endParaRPr>
          </a:p>
          <a:p>
            <a:pPr algn="ctr">
              <a:lnSpc>
                <a:spcPct val="90000"/>
              </a:lnSpc>
            </a:pPr>
            <a:endParaRPr lang="en-US" sz="2400" b="1" u="sng" dirty="0">
              <a:solidFill>
                <a:srgbClr val="FF0000"/>
              </a:solidFill>
              <a:effectLst/>
              <a:latin typeface="Baskerville Old Face" pitchFamily="18" charset="0"/>
            </a:endParaRPr>
          </a:p>
        </p:txBody>
      </p:sp>
      <p:pic>
        <p:nvPicPr>
          <p:cNvPr id="139268" name="Picture 4" descr="bigcolor"/>
          <p:cNvPicPr>
            <a:picLocks noChangeAspect="1" noChangeArrowheads="1"/>
          </p:cNvPicPr>
          <p:nvPr/>
        </p:nvPicPr>
        <p:blipFill>
          <a:blip r:embed="rId3" cstate="print"/>
          <a:srcRect/>
          <a:stretch>
            <a:fillRect/>
          </a:stretch>
        </p:blipFill>
        <p:spPr bwMode="auto">
          <a:xfrm>
            <a:off x="4533900" y="5715000"/>
            <a:ext cx="676275" cy="895350"/>
          </a:xfrm>
          <a:prstGeom prst="rect">
            <a:avLst/>
          </a:prstGeom>
          <a:noFill/>
        </p:spPr>
      </p:pic>
      <p:pic>
        <p:nvPicPr>
          <p:cNvPr id="139269" name="Picture 5"/>
          <p:cNvPicPr>
            <a:picLocks noChangeAspect="1" noChangeArrowheads="1"/>
          </p:cNvPicPr>
          <p:nvPr/>
        </p:nvPicPr>
        <p:blipFill>
          <a:blip r:embed="rId4" cstate="print"/>
          <a:srcRect/>
          <a:stretch>
            <a:fillRect/>
          </a:stretch>
        </p:blipFill>
        <p:spPr bwMode="auto">
          <a:xfrm rot="5400000">
            <a:off x="2378868" y="5577682"/>
            <a:ext cx="804863" cy="1143000"/>
          </a:xfrm>
          <a:prstGeom prst="rect">
            <a:avLst/>
          </a:prstGeom>
          <a:noFill/>
          <a:ln w="9525">
            <a:noFill/>
            <a:miter lim="800000"/>
            <a:headEnd/>
            <a:tailEnd/>
          </a:ln>
          <a:effectLst/>
        </p:spPr>
      </p:pic>
      <p:pic>
        <p:nvPicPr>
          <p:cNvPr id="139270" name="Picture 6" descr="AOS logo_vertical_2color"/>
          <p:cNvPicPr>
            <a:picLocks noChangeAspect="1" noChangeArrowheads="1"/>
          </p:cNvPicPr>
          <p:nvPr/>
        </p:nvPicPr>
        <p:blipFill>
          <a:blip r:embed="rId5" cstate="print"/>
          <a:srcRect/>
          <a:stretch>
            <a:fillRect/>
          </a:stretch>
        </p:blipFill>
        <p:spPr bwMode="auto">
          <a:xfrm>
            <a:off x="6400800" y="5703888"/>
            <a:ext cx="990600" cy="915987"/>
          </a:xfrm>
          <a:prstGeom prst="rect">
            <a:avLst/>
          </a:prstGeom>
          <a:noFill/>
        </p:spPr>
      </p:pic>
      <p:pic>
        <p:nvPicPr>
          <p:cNvPr id="139271" name="Picture 7" descr="FlashingStar1"/>
          <p:cNvPicPr>
            <a:picLocks noChangeAspect="1" noChangeArrowheads="1" noCrop="1"/>
          </p:cNvPicPr>
          <p:nvPr/>
        </p:nvPicPr>
        <p:blipFill>
          <a:blip r:embed="rId6" cstate="print">
            <a:lum bright="10000" contrast="2000"/>
          </a:blip>
          <a:srcRect/>
          <a:stretch>
            <a:fillRect/>
          </a:stretch>
        </p:blipFill>
        <p:spPr bwMode="auto">
          <a:xfrm>
            <a:off x="7391400" y="0"/>
            <a:ext cx="1828800" cy="1768475"/>
          </a:xfrm>
          <a:prstGeom prst="rect">
            <a:avLst/>
          </a:prstGeom>
          <a:noFill/>
        </p:spPr>
      </p:pic>
      <p:sp>
        <p:nvSpPr>
          <p:cNvPr id="8" name="Rectangle 7"/>
          <p:cNvSpPr/>
          <p:nvPr/>
        </p:nvSpPr>
        <p:spPr>
          <a:xfrm>
            <a:off x="3124200" y="1676400"/>
            <a:ext cx="3174267"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askerville Old Face" pitchFamily="18" charset="0"/>
              </a:rPr>
              <a:t> </a:t>
            </a:r>
            <a:r>
              <a:rPr lang="en-US" sz="5400" b="1" u="sng" dirty="0">
                <a:ln>
                  <a:prstDash val="solid"/>
                </a:ln>
                <a:solidFill>
                  <a:srgbClr val="FFCC00"/>
                </a:solidFill>
                <a:effectLst>
                  <a:outerShdw blurRad="88000" dist="50800" dir="5040000" algn="tl">
                    <a:schemeClr val="accent4">
                      <a:tint val="80000"/>
                      <a:satMod val="250000"/>
                      <a:alpha val="45000"/>
                    </a:schemeClr>
                  </a:outerShdw>
                </a:effectLst>
                <a:latin typeface="Baskerville Old Face" pitchFamily="18" charset="0"/>
              </a:rPr>
              <a:t>S T A R </a:t>
            </a:r>
            <a:r>
              <a:rPr lang="en-US" sz="5400" b="1" u="sng" dirty="0" smtClean="0">
                <a:ln>
                  <a:prstDash val="solid"/>
                </a:ln>
                <a:solidFill>
                  <a:srgbClr val="FFCC00"/>
                </a:solidFill>
                <a:effectLst>
                  <a:outerShdw blurRad="88000" dist="50800" dir="5040000" algn="tl">
                    <a:schemeClr val="accent4">
                      <a:tint val="80000"/>
                      <a:satMod val="250000"/>
                      <a:alpha val="45000"/>
                    </a:schemeClr>
                  </a:outerShdw>
                </a:effectLst>
                <a:latin typeface="Baskerville Old Face" pitchFamily="18" charset="0"/>
              </a:rPr>
              <a:t>S</a:t>
            </a:r>
            <a:endParaRPr lang="en-US" sz="5400" b="1" dirty="0">
              <a:ln>
                <a:prstDash val="solid"/>
              </a:ln>
              <a:solidFill>
                <a:srgbClr val="FFCC00"/>
              </a:solidFill>
              <a:effectLst>
                <a:outerShdw blurRad="88000" dist="50800" dir="5040000" algn="tl">
                  <a:schemeClr val="accent4">
                    <a:tint val="80000"/>
                    <a:satMod val="250000"/>
                    <a:alpha val="45000"/>
                  </a:schemeClr>
                </a:outerShdw>
              </a:effectLst>
            </a:endParaRPr>
          </a:p>
        </p:txBody>
      </p:sp>
      <p:sp>
        <p:nvSpPr>
          <p:cNvPr id="9" name="Slide Number Placeholder 8"/>
          <p:cNvSpPr>
            <a:spLocks noGrp="1"/>
          </p:cNvSpPr>
          <p:nvPr>
            <p:ph type="sldNum" sz="quarter" idx="4"/>
          </p:nvPr>
        </p:nvSpPr>
        <p:spPr/>
        <p:txBody>
          <a:bodyPr/>
          <a:lstStyle/>
          <a:p>
            <a:fld id="{3259EA9E-861C-46D1-B9C1-E598D5DCD0F2}"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algn="ctr"/>
            <a:r>
              <a:rPr lang="en-US" sz="3200" b="0" u="sng" spc="150" dirty="0">
                <a:solidFill>
                  <a:srgbClr val="FFCC00"/>
                </a:solidFill>
                <a:effectLst/>
              </a:rPr>
              <a:t>STARS </a:t>
            </a:r>
            <a:br>
              <a:rPr lang="en-US" sz="3200" b="0" u="sng" spc="150" dirty="0">
                <a:solidFill>
                  <a:srgbClr val="FFCC00"/>
                </a:solidFill>
                <a:effectLst/>
              </a:rPr>
            </a:br>
            <a:r>
              <a:rPr lang="en-US" sz="3200" b="0" u="sng" spc="150" dirty="0">
                <a:solidFill>
                  <a:srgbClr val="FFCC00"/>
                </a:solidFill>
                <a:effectLst/>
              </a:rPr>
              <a:t>EDUCATIONAL </a:t>
            </a:r>
            <a:r>
              <a:rPr lang="en-US" sz="3200" b="0" u="sng" spc="150" dirty="0" smtClean="0">
                <a:solidFill>
                  <a:srgbClr val="FFCC00"/>
                </a:solidFill>
                <a:effectLst/>
              </a:rPr>
              <a:t>PHILOSOPHY</a:t>
            </a:r>
            <a:endParaRPr lang="en-US" sz="3200" b="0" u="sng" spc="150" dirty="0">
              <a:solidFill>
                <a:srgbClr val="FFCC00"/>
              </a:solidFill>
              <a:effectLst/>
            </a:endParaRPr>
          </a:p>
        </p:txBody>
      </p:sp>
      <p:sp>
        <p:nvSpPr>
          <p:cNvPr id="108547" name="Rectangle 3"/>
          <p:cNvSpPr>
            <a:spLocks noGrp="1" noChangeArrowheads="1"/>
          </p:cNvSpPr>
          <p:nvPr>
            <p:ph type="body" idx="1"/>
          </p:nvPr>
        </p:nvSpPr>
        <p:spPr>
          <a:xfrm>
            <a:off x="1066800" y="2209800"/>
            <a:ext cx="7315200" cy="4114800"/>
          </a:xfrm>
        </p:spPr>
        <p:txBody>
          <a:bodyPr/>
          <a:lstStyle/>
          <a:p>
            <a:pPr algn="just">
              <a:buFont typeface="Wingdings" pitchFamily="2" charset="2"/>
              <a:buNone/>
            </a:pPr>
            <a:r>
              <a:rPr lang="en-US" sz="2800" dirty="0"/>
              <a:t>   </a:t>
            </a:r>
            <a:r>
              <a:rPr lang="en-US" sz="2600" dirty="0"/>
              <a:t>The student must experience the scientific enterprise in its totality under the leadership and modeling of experienced and successful research mentors in order to </a:t>
            </a:r>
            <a:r>
              <a:rPr lang="en-US" sz="2600" dirty="0" smtClean="0"/>
              <a:t>develop a </a:t>
            </a:r>
            <a:r>
              <a:rPr lang="en-US" sz="2600" dirty="0"/>
              <a:t>functional understanding of science and to </a:t>
            </a:r>
            <a:r>
              <a:rPr lang="en-US" sz="2600" dirty="0" smtClean="0"/>
              <a:t>gain a </a:t>
            </a:r>
            <a:r>
              <a:rPr lang="en-US" sz="2600" dirty="0"/>
              <a:t>facility for the processes of inquiry and </a:t>
            </a:r>
            <a:r>
              <a:rPr lang="en-US" sz="2600" dirty="0" smtClean="0"/>
              <a:t>discovery.</a:t>
            </a:r>
            <a:endParaRPr lang="en-US" sz="2600" dirty="0"/>
          </a:p>
        </p:txBody>
      </p:sp>
      <p:sp>
        <p:nvSpPr>
          <p:cNvPr id="4" name="Slide Number Placeholder 3"/>
          <p:cNvSpPr>
            <a:spLocks noGrp="1"/>
          </p:cNvSpPr>
          <p:nvPr>
            <p:ph type="sldNum" sz="quarter" idx="12"/>
          </p:nvPr>
        </p:nvSpPr>
        <p:spPr/>
        <p:txBody>
          <a:bodyPr/>
          <a:lstStyle/>
          <a:p>
            <a:fld id="{52C4C967-06A3-47ED-96EE-099E5904B823}"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990600" y="152400"/>
            <a:ext cx="7543800" cy="1431925"/>
          </a:xfrm>
        </p:spPr>
        <p:txBody>
          <a:bodyPr/>
          <a:lstStyle/>
          <a:p>
            <a:pPr algn="ctr"/>
            <a:r>
              <a:rPr lang="en-US" sz="3200" b="0" u="sng" spc="150" dirty="0">
                <a:solidFill>
                  <a:srgbClr val="FFCC00"/>
                </a:solidFill>
                <a:effectLst/>
              </a:rPr>
              <a:t>STARS </a:t>
            </a:r>
            <a:br>
              <a:rPr lang="en-US" sz="3200" b="0" u="sng" spc="150" dirty="0">
                <a:solidFill>
                  <a:srgbClr val="FFCC00"/>
                </a:solidFill>
                <a:effectLst/>
              </a:rPr>
            </a:br>
            <a:r>
              <a:rPr lang="en-US" sz="3200" b="0" u="sng" spc="150" dirty="0">
                <a:solidFill>
                  <a:srgbClr val="FFCC00"/>
                </a:solidFill>
                <a:effectLst/>
              </a:rPr>
              <a:t>MISSION  STATEMENT</a:t>
            </a:r>
          </a:p>
        </p:txBody>
      </p:sp>
      <p:sp>
        <p:nvSpPr>
          <p:cNvPr id="110595" name="Rectangle 3"/>
          <p:cNvSpPr>
            <a:spLocks noGrp="1" noChangeArrowheads="1"/>
          </p:cNvSpPr>
          <p:nvPr>
            <p:ph type="body" idx="1"/>
          </p:nvPr>
        </p:nvSpPr>
        <p:spPr>
          <a:xfrm>
            <a:off x="609600" y="1828800"/>
            <a:ext cx="4495800" cy="2590800"/>
          </a:xfrm>
        </p:spPr>
        <p:txBody>
          <a:bodyPr/>
          <a:lstStyle/>
          <a:p>
            <a:pPr>
              <a:buFont typeface="Wingdings" pitchFamily="2" charset="2"/>
              <a:buNone/>
            </a:pPr>
            <a:r>
              <a:rPr lang="en-US" sz="2400" dirty="0"/>
              <a:t>   </a:t>
            </a:r>
            <a:r>
              <a:rPr lang="en-US" sz="2300" dirty="0"/>
              <a:t>The mission of the STARS program is to enhance the understanding and augment the application of the philosophy and processes of science and mathematics for </a:t>
            </a:r>
            <a:r>
              <a:rPr lang="en-US" sz="2300" dirty="0" smtClean="0"/>
              <a:t>students </a:t>
            </a:r>
            <a:r>
              <a:rPr lang="en-US" sz="2300" dirty="0"/>
              <a:t>through expertly guided, </a:t>
            </a:r>
            <a:r>
              <a:rPr lang="en-US" sz="2300" dirty="0" smtClean="0"/>
              <a:t>real-life </a:t>
            </a:r>
            <a:r>
              <a:rPr lang="en-US" sz="2300" dirty="0"/>
              <a:t>experiences in inquiry and </a:t>
            </a:r>
            <a:r>
              <a:rPr lang="en-US" sz="2300" dirty="0" smtClean="0"/>
              <a:t>discovery and therefore, facilitate and enhance the number of students selecting STEM degree programs and careers.  </a:t>
            </a:r>
            <a:endParaRPr lang="en-US" sz="2300" dirty="0"/>
          </a:p>
        </p:txBody>
      </p:sp>
      <p:pic>
        <p:nvPicPr>
          <p:cNvPr id="4" name="Picture 3" descr="DCP_1834_0190.jpg"/>
          <p:cNvPicPr>
            <a:picLocks noChangeAspect="1"/>
          </p:cNvPicPr>
          <p:nvPr/>
        </p:nvPicPr>
        <p:blipFill>
          <a:blip r:embed="rId3" cstate="print"/>
          <a:srcRect r="14056" b="3833"/>
          <a:stretch>
            <a:fillRect/>
          </a:stretch>
        </p:blipFill>
        <p:spPr>
          <a:xfrm>
            <a:off x="5284210" y="3938775"/>
            <a:ext cx="3402590" cy="2538225"/>
          </a:xfrm>
          <a:prstGeom prst="rect">
            <a:avLst/>
          </a:prstGeom>
        </p:spPr>
      </p:pic>
      <p:pic>
        <p:nvPicPr>
          <p:cNvPr id="5" name="Picture 4" descr="DCP_1817_0207.jpg"/>
          <p:cNvPicPr>
            <a:picLocks noChangeAspect="1"/>
          </p:cNvPicPr>
          <p:nvPr/>
        </p:nvPicPr>
        <p:blipFill>
          <a:blip r:embed="rId4" cstate="print"/>
          <a:srcRect l="33222" r="7667"/>
          <a:stretch>
            <a:fillRect/>
          </a:stretch>
        </p:blipFill>
        <p:spPr>
          <a:xfrm>
            <a:off x="5114662" y="1842119"/>
            <a:ext cx="2352938" cy="2653681"/>
          </a:xfrm>
          <a:prstGeom prst="rect">
            <a:avLst/>
          </a:prstGeom>
        </p:spPr>
      </p:pic>
      <p:sp>
        <p:nvSpPr>
          <p:cNvPr id="6" name="Slide Number Placeholder 5"/>
          <p:cNvSpPr>
            <a:spLocks noGrp="1"/>
          </p:cNvSpPr>
          <p:nvPr>
            <p:ph type="sldNum" sz="quarter" idx="12"/>
          </p:nvPr>
        </p:nvSpPr>
        <p:spPr/>
        <p:txBody>
          <a:bodyPr/>
          <a:lstStyle/>
          <a:p>
            <a:fld id="{52C4C967-06A3-47ED-96EE-099E5904B823}"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209800" y="381000"/>
            <a:ext cx="4800600" cy="1143000"/>
          </a:xfrm>
        </p:spPr>
        <p:txBody>
          <a:bodyPr/>
          <a:lstStyle/>
          <a:p>
            <a:pPr algn="ctr"/>
            <a:r>
              <a:rPr lang="en-US" sz="3200" b="0" u="sng" spc="150" dirty="0">
                <a:solidFill>
                  <a:srgbClr val="FFCC00"/>
                </a:solidFill>
                <a:effectLst/>
              </a:rPr>
              <a:t>STARS  GOALS</a:t>
            </a:r>
          </a:p>
        </p:txBody>
      </p:sp>
      <p:sp>
        <p:nvSpPr>
          <p:cNvPr id="86019" name="Rectangle 3"/>
          <p:cNvSpPr>
            <a:spLocks noGrp="1" noChangeArrowheads="1"/>
          </p:cNvSpPr>
          <p:nvPr>
            <p:ph type="body" idx="1"/>
          </p:nvPr>
        </p:nvSpPr>
        <p:spPr>
          <a:xfrm>
            <a:off x="914400" y="1752600"/>
            <a:ext cx="7696200" cy="2133600"/>
          </a:xfrm>
        </p:spPr>
        <p:txBody>
          <a:bodyPr/>
          <a:lstStyle/>
          <a:p>
            <a:r>
              <a:rPr lang="en-US" sz="2000" dirty="0"/>
              <a:t>Foster in students an understanding of the philosophy, nature, and ethics of science and the dynamics of the scientific enterprise, including the methodology, aims, and the nature of the scientist;</a:t>
            </a:r>
          </a:p>
          <a:p>
            <a:r>
              <a:rPr lang="en-US" sz="2000" dirty="0"/>
              <a:t>Enhance content knowledge of current topics in mathematics, science, and related fields;</a:t>
            </a:r>
          </a:p>
          <a:p>
            <a:pPr>
              <a:buFont typeface="Wingdings" pitchFamily="2" charset="2"/>
              <a:buNone/>
            </a:pPr>
            <a:endParaRPr lang="en-US" sz="1900" dirty="0"/>
          </a:p>
        </p:txBody>
      </p:sp>
      <p:pic>
        <p:nvPicPr>
          <p:cNvPr id="4" name="Picture 3" descr="DCP_1813_0211.jpg"/>
          <p:cNvPicPr>
            <a:picLocks noChangeAspect="1"/>
          </p:cNvPicPr>
          <p:nvPr/>
        </p:nvPicPr>
        <p:blipFill>
          <a:blip r:embed="rId3" cstate="print"/>
          <a:srcRect l="17889" r="3833" b="9985"/>
          <a:stretch>
            <a:fillRect/>
          </a:stretch>
        </p:blipFill>
        <p:spPr>
          <a:xfrm>
            <a:off x="5257800" y="3733800"/>
            <a:ext cx="3227614" cy="2474355"/>
          </a:xfrm>
          <a:prstGeom prst="rect">
            <a:avLst/>
          </a:prstGeom>
        </p:spPr>
      </p:pic>
      <p:pic>
        <p:nvPicPr>
          <p:cNvPr id="5" name="Picture 4" descr="DCP_1822_0202.jpg"/>
          <p:cNvPicPr>
            <a:picLocks noChangeAspect="1"/>
          </p:cNvPicPr>
          <p:nvPr/>
        </p:nvPicPr>
        <p:blipFill>
          <a:blip r:embed="rId4" cstate="print"/>
          <a:srcRect l="6389" t="11500" r="8944" b="13417"/>
          <a:stretch>
            <a:fillRect/>
          </a:stretch>
        </p:blipFill>
        <p:spPr>
          <a:xfrm>
            <a:off x="1219200" y="4095454"/>
            <a:ext cx="4157226" cy="2457746"/>
          </a:xfrm>
          <a:prstGeom prst="rect">
            <a:avLst/>
          </a:prstGeom>
        </p:spPr>
      </p:pic>
      <p:sp>
        <p:nvSpPr>
          <p:cNvPr id="6" name="Slide Number Placeholder 5"/>
          <p:cNvSpPr>
            <a:spLocks noGrp="1"/>
          </p:cNvSpPr>
          <p:nvPr>
            <p:ph type="sldNum" sz="quarter" idx="12"/>
          </p:nvPr>
        </p:nvSpPr>
        <p:spPr/>
        <p:txBody>
          <a:bodyPr/>
          <a:lstStyle/>
          <a:p>
            <a:fld id="{52C4C967-06A3-47ED-96EE-099E5904B823}"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209800" y="381000"/>
            <a:ext cx="4800600" cy="1143000"/>
          </a:xfrm>
        </p:spPr>
        <p:txBody>
          <a:bodyPr/>
          <a:lstStyle/>
          <a:p>
            <a:pPr algn="ctr"/>
            <a:r>
              <a:rPr lang="en-US" sz="3200" b="0" u="sng" spc="150" dirty="0">
                <a:solidFill>
                  <a:srgbClr val="FFCC00"/>
                </a:solidFill>
                <a:effectLst/>
              </a:rPr>
              <a:t>STARS  GOALS</a:t>
            </a:r>
          </a:p>
        </p:txBody>
      </p:sp>
      <p:sp>
        <p:nvSpPr>
          <p:cNvPr id="86019" name="Rectangle 3"/>
          <p:cNvSpPr>
            <a:spLocks noGrp="1" noChangeArrowheads="1"/>
          </p:cNvSpPr>
          <p:nvPr>
            <p:ph type="body" idx="1"/>
          </p:nvPr>
        </p:nvSpPr>
        <p:spPr>
          <a:xfrm>
            <a:off x="914400" y="1981200"/>
            <a:ext cx="4267200" cy="2743200"/>
          </a:xfrm>
        </p:spPr>
        <p:txBody>
          <a:bodyPr/>
          <a:lstStyle/>
          <a:p>
            <a:r>
              <a:rPr lang="en-US" sz="2000" dirty="0" smtClean="0"/>
              <a:t>Provide </a:t>
            </a:r>
            <a:r>
              <a:rPr lang="en-US" sz="2000" dirty="0"/>
              <a:t>experiences in scientific research design, experimentation and evaluation through the explorations of one or more scientific problems;</a:t>
            </a:r>
          </a:p>
          <a:p>
            <a:r>
              <a:rPr lang="en-US" sz="2000" dirty="0"/>
              <a:t>Instruct participants in technical writing and oral presentation of scientific papers;</a:t>
            </a:r>
          </a:p>
          <a:p>
            <a:r>
              <a:rPr lang="en-US" sz="2000" dirty="0"/>
              <a:t>Increase knowledge of the variety of career opportunities in science and technology and the breadth and depth of their applications in the workplace;</a:t>
            </a:r>
          </a:p>
          <a:p>
            <a:pPr>
              <a:buFont typeface="Wingdings" pitchFamily="2" charset="2"/>
              <a:buNone/>
            </a:pPr>
            <a:endParaRPr lang="en-US" sz="1900" dirty="0"/>
          </a:p>
        </p:txBody>
      </p:sp>
      <p:pic>
        <p:nvPicPr>
          <p:cNvPr id="4" name="Picture 3" descr="DCP_1841_0183.jpg"/>
          <p:cNvPicPr>
            <a:picLocks noChangeAspect="1"/>
          </p:cNvPicPr>
          <p:nvPr/>
        </p:nvPicPr>
        <p:blipFill>
          <a:blip r:embed="rId3" cstate="print"/>
          <a:srcRect l="37056" t="11500" r="14056" b="17250"/>
          <a:stretch>
            <a:fillRect/>
          </a:stretch>
        </p:blipFill>
        <p:spPr>
          <a:xfrm>
            <a:off x="5791200" y="4114800"/>
            <a:ext cx="2267453" cy="2203023"/>
          </a:xfrm>
          <a:prstGeom prst="rect">
            <a:avLst/>
          </a:prstGeom>
        </p:spPr>
      </p:pic>
      <p:pic>
        <p:nvPicPr>
          <p:cNvPr id="6" name="Picture 5" descr="DCP_1878_0147.jpg"/>
          <p:cNvPicPr>
            <a:picLocks noChangeAspect="1"/>
          </p:cNvPicPr>
          <p:nvPr/>
        </p:nvPicPr>
        <p:blipFill>
          <a:blip r:embed="rId4" cstate="print"/>
          <a:stretch>
            <a:fillRect/>
          </a:stretch>
        </p:blipFill>
        <p:spPr>
          <a:xfrm>
            <a:off x="5334000" y="1828800"/>
            <a:ext cx="3463787" cy="2309191"/>
          </a:xfrm>
          <a:prstGeom prst="rect">
            <a:avLst/>
          </a:prstGeom>
        </p:spPr>
      </p:pic>
      <p:sp>
        <p:nvSpPr>
          <p:cNvPr id="7" name="Slide Number Placeholder 6"/>
          <p:cNvSpPr>
            <a:spLocks noGrp="1"/>
          </p:cNvSpPr>
          <p:nvPr>
            <p:ph type="sldNum" sz="quarter" idx="12"/>
          </p:nvPr>
        </p:nvSpPr>
        <p:spPr/>
        <p:txBody>
          <a:bodyPr/>
          <a:lstStyle/>
          <a:p>
            <a:fld id="{52C4C967-06A3-47ED-96EE-099E5904B823}"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066800" y="152400"/>
            <a:ext cx="7543800" cy="1431925"/>
          </a:xfrm>
        </p:spPr>
        <p:txBody>
          <a:bodyPr/>
          <a:lstStyle/>
          <a:p>
            <a:pPr algn="ctr"/>
            <a:r>
              <a:rPr lang="en-US" sz="3200" b="0" u="sng" spc="150" dirty="0">
                <a:solidFill>
                  <a:srgbClr val="FFCC00"/>
                </a:solidFill>
                <a:effectLst/>
              </a:rPr>
              <a:t>STARS  GOALS  </a:t>
            </a:r>
            <a:r>
              <a:rPr lang="en-US" sz="2400" b="0" u="sng" spc="150" dirty="0">
                <a:solidFill>
                  <a:srgbClr val="FFCC00"/>
                </a:solidFill>
                <a:effectLst/>
              </a:rPr>
              <a:t>(continued)</a:t>
            </a:r>
          </a:p>
        </p:txBody>
      </p:sp>
      <p:sp>
        <p:nvSpPr>
          <p:cNvPr id="88067" name="Rectangle 3"/>
          <p:cNvSpPr>
            <a:spLocks noGrp="1" noChangeArrowheads="1"/>
          </p:cNvSpPr>
          <p:nvPr>
            <p:ph type="body" idx="1"/>
          </p:nvPr>
        </p:nvSpPr>
        <p:spPr>
          <a:xfrm>
            <a:off x="914400" y="2057400"/>
            <a:ext cx="4343400" cy="2133600"/>
          </a:xfrm>
        </p:spPr>
        <p:txBody>
          <a:bodyPr/>
          <a:lstStyle/>
          <a:p>
            <a:r>
              <a:rPr lang="en-US" sz="2000" dirty="0"/>
              <a:t>Allow participants to practice basic laboratory technologies </a:t>
            </a:r>
            <a:r>
              <a:rPr lang="en-US" sz="2000" dirty="0" smtClean="0"/>
              <a:t>in</a:t>
            </a:r>
          </a:p>
          <a:p>
            <a:pPr>
              <a:buNone/>
            </a:pPr>
            <a:r>
              <a:rPr lang="en-US" sz="2000" dirty="0"/>
              <a:t>	</a:t>
            </a:r>
            <a:r>
              <a:rPr lang="en-US" sz="2000" dirty="0" smtClean="0"/>
              <a:t>an </a:t>
            </a:r>
            <a:r>
              <a:rPr lang="en-US" sz="2000" dirty="0"/>
              <a:t>open-ended, problem-solving environment and to learn the operation of a variety of technical equipment;</a:t>
            </a:r>
          </a:p>
          <a:p>
            <a:r>
              <a:rPr lang="en-US" sz="2000" dirty="0"/>
              <a:t>Provide participants with assistance and support for continued work on independent research projects and curriculum development and implementation;</a:t>
            </a:r>
          </a:p>
          <a:p>
            <a:pPr>
              <a:buFont typeface="Wingdings" pitchFamily="2" charset="2"/>
              <a:buNone/>
            </a:pPr>
            <a:endParaRPr lang="en-US" sz="1900" dirty="0"/>
          </a:p>
        </p:txBody>
      </p:sp>
      <p:pic>
        <p:nvPicPr>
          <p:cNvPr id="6" name="Picture 5" descr="DCP_2030_0014.jpg"/>
          <p:cNvPicPr>
            <a:picLocks noChangeAspect="1"/>
          </p:cNvPicPr>
          <p:nvPr/>
        </p:nvPicPr>
        <p:blipFill>
          <a:blip r:embed="rId3" cstate="print"/>
          <a:srcRect l="12778" t="5750" r="30667" b="5750"/>
          <a:stretch>
            <a:fillRect/>
          </a:stretch>
        </p:blipFill>
        <p:spPr>
          <a:xfrm>
            <a:off x="5855449" y="1676400"/>
            <a:ext cx="2450351" cy="2556233"/>
          </a:xfrm>
          <a:prstGeom prst="rect">
            <a:avLst/>
          </a:prstGeom>
        </p:spPr>
      </p:pic>
      <p:pic>
        <p:nvPicPr>
          <p:cNvPr id="7" name="Picture 6" descr="DCP_1955_0070.jpg"/>
          <p:cNvPicPr>
            <a:picLocks noChangeAspect="1"/>
          </p:cNvPicPr>
          <p:nvPr/>
        </p:nvPicPr>
        <p:blipFill>
          <a:blip r:embed="rId4" cstate="print"/>
          <a:srcRect l="7667" t="5750" r="20444" b="17250"/>
          <a:stretch>
            <a:fillRect/>
          </a:stretch>
        </p:blipFill>
        <p:spPr>
          <a:xfrm>
            <a:off x="5486400" y="4061142"/>
            <a:ext cx="3231097" cy="2307164"/>
          </a:xfrm>
          <a:prstGeom prst="rect">
            <a:avLst/>
          </a:prstGeom>
        </p:spPr>
      </p:pic>
      <p:sp>
        <p:nvSpPr>
          <p:cNvPr id="8" name="Slide Number Placeholder 7"/>
          <p:cNvSpPr>
            <a:spLocks noGrp="1"/>
          </p:cNvSpPr>
          <p:nvPr>
            <p:ph type="sldNum" sz="quarter" idx="12"/>
          </p:nvPr>
        </p:nvSpPr>
        <p:spPr/>
        <p:txBody>
          <a:bodyPr/>
          <a:lstStyle/>
          <a:p>
            <a:fld id="{52C4C967-06A3-47ED-96EE-099E5904B823}"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CP_1826_0198.jpg"/>
          <p:cNvPicPr>
            <a:picLocks noChangeAspect="1"/>
          </p:cNvPicPr>
          <p:nvPr/>
        </p:nvPicPr>
        <p:blipFill>
          <a:blip r:embed="rId3" cstate="print"/>
          <a:srcRect t="3833" r="29389" b="13417"/>
          <a:stretch>
            <a:fillRect/>
          </a:stretch>
        </p:blipFill>
        <p:spPr>
          <a:xfrm>
            <a:off x="5257800" y="3886200"/>
            <a:ext cx="3346814" cy="2614781"/>
          </a:xfrm>
          <a:prstGeom prst="rect">
            <a:avLst/>
          </a:prstGeom>
        </p:spPr>
      </p:pic>
      <p:sp>
        <p:nvSpPr>
          <p:cNvPr id="88066" name="Rectangle 2"/>
          <p:cNvSpPr>
            <a:spLocks noGrp="1" noChangeArrowheads="1"/>
          </p:cNvSpPr>
          <p:nvPr>
            <p:ph type="title"/>
          </p:nvPr>
        </p:nvSpPr>
        <p:spPr>
          <a:xfrm>
            <a:off x="1066800" y="152400"/>
            <a:ext cx="7543800" cy="1431925"/>
          </a:xfrm>
        </p:spPr>
        <p:txBody>
          <a:bodyPr/>
          <a:lstStyle/>
          <a:p>
            <a:pPr algn="ctr"/>
            <a:r>
              <a:rPr lang="en-US" sz="3200" b="0" u="sng" spc="150" dirty="0">
                <a:solidFill>
                  <a:srgbClr val="FFCC00"/>
                </a:solidFill>
                <a:effectLst/>
              </a:rPr>
              <a:t>STARS  GOALS  </a:t>
            </a:r>
            <a:r>
              <a:rPr lang="en-US" sz="2400" b="0" u="sng" spc="150" dirty="0">
                <a:solidFill>
                  <a:srgbClr val="FFCC00"/>
                </a:solidFill>
                <a:effectLst/>
              </a:rPr>
              <a:t>(</a:t>
            </a:r>
            <a:r>
              <a:rPr lang="en-US" sz="2400" b="0" u="sng" spc="150" dirty="0" smtClean="0">
                <a:solidFill>
                  <a:srgbClr val="FFCC00"/>
                </a:solidFill>
                <a:effectLst/>
              </a:rPr>
              <a:t>cont.)</a:t>
            </a:r>
            <a:endParaRPr lang="en-US" sz="2400" b="0" u="sng" spc="150" dirty="0">
              <a:solidFill>
                <a:srgbClr val="FFCC00"/>
              </a:solidFill>
              <a:effectLst/>
            </a:endParaRPr>
          </a:p>
        </p:txBody>
      </p:sp>
      <p:sp>
        <p:nvSpPr>
          <p:cNvPr id="88067" name="Rectangle 3"/>
          <p:cNvSpPr>
            <a:spLocks noGrp="1" noChangeArrowheads="1"/>
          </p:cNvSpPr>
          <p:nvPr>
            <p:ph type="body" idx="1"/>
          </p:nvPr>
        </p:nvSpPr>
        <p:spPr>
          <a:xfrm>
            <a:off x="838200" y="1752600"/>
            <a:ext cx="3962400" cy="2667000"/>
          </a:xfrm>
        </p:spPr>
        <p:txBody>
          <a:bodyPr/>
          <a:lstStyle/>
          <a:p>
            <a:r>
              <a:rPr lang="en-US" sz="2000" dirty="0" smtClean="0"/>
              <a:t>Facilitate </a:t>
            </a:r>
            <a:r>
              <a:rPr lang="en-US" sz="2000" dirty="0"/>
              <a:t>the development of social skills appropriate for professional and intellectual interactions, cooperation and leadership;</a:t>
            </a:r>
          </a:p>
          <a:p>
            <a:r>
              <a:rPr lang="en-US" sz="2000" dirty="0"/>
              <a:t>Provide participants with the opportunity to interact with peers of similar academic and career interests, reinforcing their goals and achievements; </a:t>
            </a:r>
          </a:p>
          <a:p>
            <a:r>
              <a:rPr lang="en-US" sz="2000" dirty="0"/>
              <a:t>Establish an electronic network between students and researchers for continued support and professional development.</a:t>
            </a:r>
          </a:p>
          <a:p>
            <a:pPr>
              <a:buFont typeface="Wingdings" pitchFamily="2" charset="2"/>
              <a:buNone/>
            </a:pPr>
            <a:endParaRPr lang="en-US" sz="1900" dirty="0"/>
          </a:p>
        </p:txBody>
      </p:sp>
      <p:pic>
        <p:nvPicPr>
          <p:cNvPr id="4" name="Picture 3" descr="DCP_1815_0209.jpg"/>
          <p:cNvPicPr>
            <a:picLocks noChangeAspect="1"/>
          </p:cNvPicPr>
          <p:nvPr/>
        </p:nvPicPr>
        <p:blipFill>
          <a:blip r:embed="rId4" cstate="print"/>
          <a:srcRect t="9583" r="23000" b="11500"/>
          <a:stretch>
            <a:fillRect/>
          </a:stretch>
        </p:blipFill>
        <p:spPr>
          <a:xfrm>
            <a:off x="5164487" y="1752600"/>
            <a:ext cx="3522313" cy="2406676"/>
          </a:xfrm>
          <a:prstGeom prst="rect">
            <a:avLst/>
          </a:prstGeom>
        </p:spPr>
      </p:pic>
      <p:sp>
        <p:nvSpPr>
          <p:cNvPr id="7" name="Slide Number Placeholder 6"/>
          <p:cNvSpPr>
            <a:spLocks noGrp="1"/>
          </p:cNvSpPr>
          <p:nvPr>
            <p:ph type="sldNum" sz="quarter" idx="12"/>
          </p:nvPr>
        </p:nvSpPr>
        <p:spPr/>
        <p:txBody>
          <a:bodyPr/>
          <a:lstStyle/>
          <a:p>
            <a:fld id="{52C4C967-06A3-47ED-96EE-099E5904B823}"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5" name="Text Box 5"/>
          <p:cNvSpPr txBox="1">
            <a:spLocks noChangeArrowheads="1"/>
          </p:cNvSpPr>
          <p:nvPr/>
        </p:nvSpPr>
        <p:spPr bwMode="auto">
          <a:xfrm>
            <a:off x="304800" y="152400"/>
            <a:ext cx="381000" cy="6437313"/>
          </a:xfrm>
          <a:prstGeom prst="rect">
            <a:avLst/>
          </a:prstGeom>
          <a:noFill/>
          <a:ln w="38100">
            <a:solidFill>
              <a:srgbClr val="FF0000"/>
            </a:solidFill>
            <a:miter lim="800000"/>
            <a:headEnd/>
            <a:tailEnd/>
          </a:ln>
          <a:effectLst/>
        </p:spPr>
        <p:txBody>
          <a:bodyPr>
            <a:spAutoFit/>
          </a:bodyPr>
          <a:lstStyle/>
          <a:p>
            <a:pPr algn="ctr">
              <a:spcBef>
                <a:spcPct val="50000"/>
              </a:spcBef>
            </a:pPr>
            <a:endParaRPr lang="en-US" sz="300">
              <a:solidFill>
                <a:srgbClr val="FF0000"/>
              </a:solidFill>
            </a:endParaRPr>
          </a:p>
          <a:p>
            <a:pPr algn="ctr">
              <a:spcBef>
                <a:spcPct val="50000"/>
              </a:spcBef>
            </a:pPr>
            <a:r>
              <a:rPr lang="en-US" b="1"/>
              <a:t>S</a:t>
            </a:r>
          </a:p>
          <a:p>
            <a:pPr algn="ctr">
              <a:spcBef>
                <a:spcPct val="50000"/>
              </a:spcBef>
            </a:pPr>
            <a:endParaRPr lang="en-US" b="1"/>
          </a:p>
          <a:p>
            <a:pPr algn="ctr">
              <a:spcBef>
                <a:spcPct val="50000"/>
              </a:spcBef>
            </a:pPr>
            <a:r>
              <a:rPr lang="en-US" b="1"/>
              <a:t>C</a:t>
            </a:r>
          </a:p>
          <a:p>
            <a:pPr algn="ctr">
              <a:spcBef>
                <a:spcPct val="50000"/>
              </a:spcBef>
            </a:pPr>
            <a:endParaRPr lang="en-US" b="1"/>
          </a:p>
          <a:p>
            <a:pPr algn="ctr">
              <a:spcBef>
                <a:spcPct val="50000"/>
              </a:spcBef>
            </a:pPr>
            <a:r>
              <a:rPr lang="en-US" b="1"/>
              <a:t>H</a:t>
            </a:r>
          </a:p>
          <a:p>
            <a:pPr algn="ctr">
              <a:spcBef>
                <a:spcPct val="50000"/>
              </a:spcBef>
            </a:pPr>
            <a:endParaRPr lang="en-US" b="1"/>
          </a:p>
          <a:p>
            <a:pPr algn="ctr">
              <a:spcBef>
                <a:spcPct val="50000"/>
              </a:spcBef>
            </a:pPr>
            <a:r>
              <a:rPr lang="en-US" b="1"/>
              <a:t>E</a:t>
            </a:r>
          </a:p>
          <a:p>
            <a:pPr algn="ctr">
              <a:spcBef>
                <a:spcPct val="50000"/>
              </a:spcBef>
            </a:pPr>
            <a:endParaRPr lang="en-US" b="1"/>
          </a:p>
          <a:p>
            <a:pPr algn="ctr">
              <a:spcBef>
                <a:spcPct val="50000"/>
              </a:spcBef>
            </a:pPr>
            <a:r>
              <a:rPr lang="en-US" b="1"/>
              <a:t>D</a:t>
            </a:r>
          </a:p>
          <a:p>
            <a:pPr algn="ctr">
              <a:spcBef>
                <a:spcPct val="50000"/>
              </a:spcBef>
            </a:pPr>
            <a:endParaRPr lang="en-US" b="1"/>
          </a:p>
          <a:p>
            <a:pPr algn="ctr">
              <a:spcBef>
                <a:spcPct val="50000"/>
              </a:spcBef>
            </a:pPr>
            <a:r>
              <a:rPr lang="en-US" b="1"/>
              <a:t>U</a:t>
            </a:r>
          </a:p>
          <a:p>
            <a:pPr algn="ctr">
              <a:spcBef>
                <a:spcPct val="50000"/>
              </a:spcBef>
            </a:pPr>
            <a:endParaRPr lang="en-US" b="1"/>
          </a:p>
          <a:p>
            <a:pPr algn="ctr">
              <a:spcBef>
                <a:spcPct val="50000"/>
              </a:spcBef>
            </a:pPr>
            <a:r>
              <a:rPr lang="en-US" b="1"/>
              <a:t>L</a:t>
            </a:r>
          </a:p>
          <a:p>
            <a:pPr algn="ctr">
              <a:spcBef>
                <a:spcPct val="50000"/>
              </a:spcBef>
            </a:pPr>
            <a:endParaRPr lang="en-US" b="1"/>
          </a:p>
          <a:p>
            <a:pPr algn="ctr">
              <a:spcBef>
                <a:spcPct val="50000"/>
              </a:spcBef>
            </a:pPr>
            <a:r>
              <a:rPr lang="en-US" b="1"/>
              <a:t>E</a:t>
            </a:r>
          </a:p>
          <a:p>
            <a:pPr algn="ctr">
              <a:spcBef>
                <a:spcPct val="50000"/>
              </a:spcBef>
            </a:pPr>
            <a:endParaRPr lang="en-US" sz="300">
              <a:solidFill>
                <a:srgbClr val="FF0000"/>
              </a:solidFill>
            </a:endParaRPr>
          </a:p>
        </p:txBody>
      </p:sp>
      <p:sp>
        <p:nvSpPr>
          <p:cNvPr id="14" name="TextBox 13"/>
          <p:cNvSpPr txBox="1"/>
          <p:nvPr/>
        </p:nvSpPr>
        <p:spPr>
          <a:xfrm>
            <a:off x="1371600" y="685800"/>
            <a:ext cx="1828800" cy="369332"/>
          </a:xfrm>
          <a:prstGeom prst="rect">
            <a:avLst/>
          </a:prstGeom>
          <a:noFill/>
        </p:spPr>
        <p:txBody>
          <a:bodyPr wrap="square" rtlCol="0">
            <a:spAutoFit/>
          </a:bodyPr>
          <a:lstStyle/>
          <a:p>
            <a:endParaRPr lang="en-US" dirty="0"/>
          </a:p>
        </p:txBody>
      </p:sp>
      <p:sp>
        <p:nvSpPr>
          <p:cNvPr id="5" name="Slide Number Placeholder 4"/>
          <p:cNvSpPr>
            <a:spLocks noGrp="1"/>
          </p:cNvSpPr>
          <p:nvPr>
            <p:ph type="sldNum" sz="quarter" idx="12"/>
          </p:nvPr>
        </p:nvSpPr>
        <p:spPr/>
        <p:txBody>
          <a:bodyPr/>
          <a:lstStyle/>
          <a:p>
            <a:fld id="{52C4C967-06A3-47ED-96EE-099E5904B823}" type="slidenum">
              <a:rPr lang="en-US" smtClean="0"/>
              <a:pPr/>
              <a:t>16</a:t>
            </a:fld>
            <a:endParaRPr lang="en-US"/>
          </a:p>
        </p:txBody>
      </p:sp>
      <p:sp>
        <p:nvSpPr>
          <p:cNvPr id="6" name="TextBox 5"/>
          <p:cNvSpPr txBox="1"/>
          <p:nvPr/>
        </p:nvSpPr>
        <p:spPr>
          <a:xfrm>
            <a:off x="1447800" y="457200"/>
            <a:ext cx="3962400" cy="369332"/>
          </a:xfrm>
          <a:prstGeom prst="rect">
            <a:avLst/>
          </a:prstGeom>
          <a:noFill/>
        </p:spPr>
        <p:txBody>
          <a:bodyPr wrap="square" rtlCol="0">
            <a:spAutoFit/>
          </a:bodyPr>
          <a:lstStyle/>
          <a:p>
            <a:endParaRPr lang="en-US" dirty="0"/>
          </a:p>
        </p:txBody>
      </p:sp>
      <p:sp>
        <p:nvSpPr>
          <p:cNvPr id="7" name="TextBox 6"/>
          <p:cNvSpPr txBox="1"/>
          <p:nvPr/>
        </p:nvSpPr>
        <p:spPr>
          <a:xfrm>
            <a:off x="1600200" y="533400"/>
            <a:ext cx="4800600" cy="369332"/>
          </a:xfrm>
          <a:prstGeom prst="rect">
            <a:avLst/>
          </a:prstGeom>
          <a:noFill/>
        </p:spPr>
        <p:txBody>
          <a:bodyPr wrap="square" rtlCol="0">
            <a:spAutoFit/>
          </a:bodyPr>
          <a:lstStyle/>
          <a:p>
            <a:endParaRPr lang="en-US" dirty="0"/>
          </a:p>
        </p:txBody>
      </p:sp>
      <p:pic>
        <p:nvPicPr>
          <p:cNvPr id="68610" name="Picture 2"/>
          <p:cNvPicPr>
            <a:picLocks noChangeAspect="1" noChangeArrowheads="1"/>
          </p:cNvPicPr>
          <p:nvPr/>
        </p:nvPicPr>
        <p:blipFill>
          <a:blip r:embed="rId3" cstate="print"/>
          <a:srcRect/>
          <a:stretch>
            <a:fillRect/>
          </a:stretch>
        </p:blipFill>
        <p:spPr bwMode="auto">
          <a:xfrm>
            <a:off x="1143000" y="152400"/>
            <a:ext cx="7696200" cy="662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2405"/>
                                        </p:tgtEl>
                                        <p:attrNameLst>
                                          <p:attrName>style.visibility</p:attrName>
                                        </p:attrNameLst>
                                      </p:cBhvr>
                                      <p:to>
                                        <p:strVal val="visible"/>
                                      </p:to>
                                    </p:set>
                                    <p:anim calcmode="lin" valueType="num">
                                      <p:cBhvr additive="base">
                                        <p:cTn id="7" dur="1000" fill="hold"/>
                                        <p:tgtEl>
                                          <p:spTgt spid="102405"/>
                                        </p:tgtEl>
                                        <p:attrNameLst>
                                          <p:attrName>ppt_x</p:attrName>
                                        </p:attrNameLst>
                                      </p:cBhvr>
                                      <p:tavLst>
                                        <p:tav tm="0">
                                          <p:val>
                                            <p:strVal val="1+#ppt_w/2"/>
                                          </p:val>
                                        </p:tav>
                                        <p:tav tm="100000">
                                          <p:val>
                                            <p:strVal val="#ppt_x"/>
                                          </p:val>
                                        </p:tav>
                                      </p:tavLst>
                                    </p:anim>
                                    <p:anim calcmode="lin" valueType="num">
                                      <p:cBhvr additive="base">
                                        <p:cTn id="8" dur="1000" fill="hold"/>
                                        <p:tgtEl>
                                          <p:spTgt spid="1024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subTitle" idx="1"/>
          </p:nvPr>
        </p:nvSpPr>
        <p:spPr>
          <a:xfrm>
            <a:off x="1447800" y="1295400"/>
            <a:ext cx="7467600" cy="3581400"/>
          </a:xfrm>
        </p:spPr>
        <p:txBody>
          <a:bodyPr/>
          <a:lstStyle/>
          <a:p>
            <a:pPr>
              <a:lnSpc>
                <a:spcPct val="90000"/>
              </a:lnSpc>
            </a:pPr>
            <a:endParaRPr lang="en-US" sz="900" dirty="0">
              <a:latin typeface="Baskerville Old Face" pitchFamily="18" charset="0"/>
            </a:endParaRPr>
          </a:p>
          <a:p>
            <a:pPr>
              <a:lnSpc>
                <a:spcPct val="90000"/>
              </a:lnSpc>
            </a:pPr>
            <a:r>
              <a:rPr lang="en-US" sz="3600" dirty="0" smtClean="0">
                <a:latin typeface="Baskerville Old Face" pitchFamily="18" charset="0"/>
              </a:rPr>
              <a:t>Social activities may include:</a:t>
            </a:r>
          </a:p>
          <a:p>
            <a:pPr lvl="1">
              <a:spcBef>
                <a:spcPts val="0"/>
              </a:spcBef>
              <a:buBlip>
                <a:blip r:embed="rId3"/>
              </a:buBlip>
            </a:pPr>
            <a:r>
              <a:rPr lang="en-US" sz="3600" dirty="0" smtClean="0">
                <a:solidFill>
                  <a:srgbClr val="FF0000"/>
                </a:solidFill>
                <a:latin typeface="Baskerville Old Face" pitchFamily="18" charset="0"/>
              </a:rPr>
              <a:t>  </a:t>
            </a:r>
            <a:r>
              <a:rPr lang="en-US" sz="3200" dirty="0" smtClean="0">
                <a:solidFill>
                  <a:srgbClr val="FFCC00"/>
                </a:solidFill>
                <a:latin typeface="Baskerville Old Face" pitchFamily="18" charset="0"/>
              </a:rPr>
              <a:t>Bowling, Movies</a:t>
            </a:r>
          </a:p>
          <a:p>
            <a:pPr lvl="1">
              <a:spcBef>
                <a:spcPts val="0"/>
              </a:spcBef>
              <a:buBlip>
                <a:blip r:embed="rId3"/>
              </a:buBlip>
            </a:pPr>
            <a:r>
              <a:rPr lang="en-US" sz="3200" dirty="0" smtClean="0">
                <a:solidFill>
                  <a:srgbClr val="FFCC00"/>
                </a:solidFill>
                <a:latin typeface="Baskerville Old Face" pitchFamily="18" charset="0"/>
              </a:rPr>
              <a:t>   Picnics, BBQs</a:t>
            </a:r>
          </a:p>
          <a:p>
            <a:pPr lvl="1">
              <a:spcBef>
                <a:spcPts val="0"/>
              </a:spcBef>
              <a:buBlip>
                <a:blip r:embed="rId3"/>
              </a:buBlip>
            </a:pPr>
            <a:r>
              <a:rPr lang="en-US" sz="3200" dirty="0" smtClean="0">
                <a:solidFill>
                  <a:srgbClr val="FFCC00"/>
                </a:solidFill>
                <a:latin typeface="Baskerville Old Face" pitchFamily="18" charset="0"/>
              </a:rPr>
              <a:t>   Cardinal’s Baseball</a:t>
            </a:r>
          </a:p>
          <a:p>
            <a:pPr lvl="1">
              <a:spcBef>
                <a:spcPts val="0"/>
              </a:spcBef>
              <a:buBlip>
                <a:blip r:embed="rId3"/>
              </a:buBlip>
            </a:pPr>
            <a:r>
              <a:rPr lang="en-US" sz="3200" dirty="0" smtClean="0">
                <a:solidFill>
                  <a:srgbClr val="FFCC00"/>
                </a:solidFill>
                <a:latin typeface="Baskerville Old Face" pitchFamily="18" charset="0"/>
              </a:rPr>
              <a:t>   St. Louis Symphony</a:t>
            </a:r>
          </a:p>
          <a:p>
            <a:pPr lvl="1">
              <a:spcBef>
                <a:spcPts val="0"/>
              </a:spcBef>
              <a:buBlip>
                <a:blip r:embed="rId3"/>
              </a:buBlip>
            </a:pPr>
            <a:r>
              <a:rPr lang="en-US" sz="3200" b="1" dirty="0" smtClean="0">
                <a:solidFill>
                  <a:srgbClr val="FFCC00"/>
                </a:solidFill>
                <a:effectLst/>
                <a:latin typeface="Baskerville Old Face" pitchFamily="18" charset="0"/>
              </a:rPr>
              <a:t>   </a:t>
            </a:r>
            <a:r>
              <a:rPr lang="en-US" sz="3200" dirty="0" smtClean="0">
                <a:solidFill>
                  <a:srgbClr val="FFCC00"/>
                </a:solidFill>
                <a:effectLst>
                  <a:outerShdw blurRad="38100" dist="38100" dir="2700000" algn="tl">
                    <a:srgbClr val="000000">
                      <a:alpha val="43137"/>
                    </a:srgbClr>
                  </a:outerShdw>
                </a:effectLst>
                <a:latin typeface="Baskerville Old Face" pitchFamily="18" charset="0"/>
              </a:rPr>
              <a:t>Peer-to-Peer and Mentor Networking</a:t>
            </a:r>
            <a:endParaRPr lang="en-US" dirty="0">
              <a:solidFill>
                <a:srgbClr val="FF0000"/>
              </a:solidFill>
              <a:effectLst>
                <a:outerShdw blurRad="38100" dist="38100" dir="2700000" algn="tl">
                  <a:srgbClr val="000000">
                    <a:alpha val="43137"/>
                  </a:srgbClr>
                </a:outerShdw>
              </a:effectLst>
              <a:latin typeface="Baskerville Old Face" pitchFamily="18" charset="0"/>
            </a:endParaRPr>
          </a:p>
        </p:txBody>
      </p:sp>
      <p:pic>
        <p:nvPicPr>
          <p:cNvPr id="139271" name="Picture 7" descr="FlashingStar1"/>
          <p:cNvPicPr>
            <a:picLocks noChangeAspect="1" noChangeArrowheads="1" noCrop="1"/>
          </p:cNvPicPr>
          <p:nvPr/>
        </p:nvPicPr>
        <p:blipFill>
          <a:blip r:embed="rId4" cstate="print">
            <a:lum bright="10000" contrast="2000"/>
          </a:blip>
          <a:srcRect/>
          <a:stretch>
            <a:fillRect/>
          </a:stretch>
        </p:blipFill>
        <p:spPr bwMode="auto">
          <a:xfrm>
            <a:off x="7391400" y="0"/>
            <a:ext cx="1828800" cy="1768475"/>
          </a:xfrm>
          <a:prstGeom prst="rect">
            <a:avLst/>
          </a:prstGeom>
          <a:noFill/>
        </p:spPr>
      </p:pic>
      <p:sp>
        <p:nvSpPr>
          <p:cNvPr id="8" name="Rectangle 7"/>
          <p:cNvSpPr/>
          <p:nvPr/>
        </p:nvSpPr>
        <p:spPr>
          <a:xfrm>
            <a:off x="3124200" y="304800"/>
            <a:ext cx="3174267"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askerville Old Face" pitchFamily="18" charset="0"/>
              </a:rPr>
              <a:t> </a:t>
            </a:r>
            <a:r>
              <a:rPr lang="en-US" sz="5400" b="1" u="sng" dirty="0">
                <a:ln>
                  <a:prstDash val="solid"/>
                </a:ln>
                <a:solidFill>
                  <a:srgbClr val="FFCC00"/>
                </a:solidFill>
                <a:effectLst>
                  <a:outerShdw blurRad="88000" dist="50800" dir="5040000" algn="tl">
                    <a:schemeClr val="accent4">
                      <a:tint val="80000"/>
                      <a:satMod val="250000"/>
                      <a:alpha val="45000"/>
                    </a:schemeClr>
                  </a:outerShdw>
                </a:effectLst>
                <a:latin typeface="Baskerville Old Face" pitchFamily="18" charset="0"/>
              </a:rPr>
              <a:t>S T A R </a:t>
            </a:r>
            <a:r>
              <a:rPr lang="en-US" sz="5400" b="1" u="sng" dirty="0" smtClean="0">
                <a:ln>
                  <a:prstDash val="solid"/>
                </a:ln>
                <a:solidFill>
                  <a:srgbClr val="FFCC00"/>
                </a:solidFill>
                <a:effectLst>
                  <a:outerShdw blurRad="88000" dist="50800" dir="5040000" algn="tl">
                    <a:schemeClr val="accent4">
                      <a:tint val="80000"/>
                      <a:satMod val="250000"/>
                      <a:alpha val="45000"/>
                    </a:schemeClr>
                  </a:outerShdw>
                </a:effectLst>
                <a:latin typeface="Baskerville Old Face" pitchFamily="18" charset="0"/>
              </a:rPr>
              <a:t>S</a:t>
            </a:r>
            <a:endParaRPr lang="en-US" sz="5400" b="1" dirty="0">
              <a:ln>
                <a:prstDash val="solid"/>
              </a:ln>
              <a:solidFill>
                <a:srgbClr val="FFCC00"/>
              </a:solidFill>
              <a:effectLst>
                <a:outerShdw blurRad="88000" dist="50800" dir="5040000" algn="tl">
                  <a:schemeClr val="accent4">
                    <a:tint val="80000"/>
                    <a:satMod val="250000"/>
                    <a:alpha val="45000"/>
                  </a:schemeClr>
                </a:outerShdw>
              </a:effectLst>
            </a:endParaRPr>
          </a:p>
        </p:txBody>
      </p:sp>
      <p:pic>
        <p:nvPicPr>
          <p:cNvPr id="5" name="Picture 4" descr="DCP_1911_0114.jpg"/>
          <p:cNvPicPr>
            <a:picLocks noChangeAspect="1"/>
          </p:cNvPicPr>
          <p:nvPr/>
        </p:nvPicPr>
        <p:blipFill>
          <a:blip r:embed="rId5" cstate="print"/>
          <a:srcRect l="6389" t="13417" r="3833" b="23000"/>
          <a:stretch>
            <a:fillRect/>
          </a:stretch>
        </p:blipFill>
        <p:spPr>
          <a:xfrm>
            <a:off x="762000" y="4572000"/>
            <a:ext cx="4180705" cy="1973893"/>
          </a:xfrm>
          <a:prstGeom prst="rect">
            <a:avLst/>
          </a:prstGeom>
        </p:spPr>
      </p:pic>
      <p:pic>
        <p:nvPicPr>
          <p:cNvPr id="6" name="Picture 5" descr="Cardinals.jpg"/>
          <p:cNvPicPr>
            <a:picLocks noChangeAspect="1"/>
          </p:cNvPicPr>
          <p:nvPr/>
        </p:nvPicPr>
        <p:blipFill>
          <a:blip r:embed="rId6" cstate="print"/>
          <a:srcRect l="15360" t="5120" b="5120"/>
          <a:stretch>
            <a:fillRect/>
          </a:stretch>
        </p:blipFill>
        <p:spPr>
          <a:xfrm>
            <a:off x="5486400" y="4572000"/>
            <a:ext cx="2844334" cy="2010950"/>
          </a:xfrm>
          <a:prstGeom prst="rect">
            <a:avLst/>
          </a:prstGeom>
        </p:spPr>
      </p:pic>
      <p:sp>
        <p:nvSpPr>
          <p:cNvPr id="7" name="Slide Number Placeholder 6"/>
          <p:cNvSpPr>
            <a:spLocks noGrp="1"/>
          </p:cNvSpPr>
          <p:nvPr>
            <p:ph type="sldNum" sz="quarter" idx="4"/>
          </p:nvPr>
        </p:nvSpPr>
        <p:spPr/>
        <p:txBody>
          <a:bodyPr/>
          <a:lstStyle/>
          <a:p>
            <a:fld id="{3259EA9E-861C-46D1-B9C1-E598D5DCD0F2}"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762000" y="228600"/>
            <a:ext cx="7848600" cy="1431925"/>
          </a:xfrm>
        </p:spPr>
        <p:txBody>
          <a:bodyPr/>
          <a:lstStyle/>
          <a:p>
            <a:pPr algn="ctr"/>
            <a:r>
              <a:rPr lang="en-US" sz="3200" b="0" u="sng" spc="150" dirty="0" smtClean="0">
                <a:solidFill>
                  <a:srgbClr val="FFCC00"/>
                </a:solidFill>
                <a:effectLst/>
              </a:rPr>
              <a:t>A SAMPLING OF INSTITUTIONS THAT PAST PARTICIPANTS ATTENDED</a:t>
            </a:r>
            <a:endParaRPr lang="en-US" sz="3200" b="0" u="sng" spc="150" dirty="0">
              <a:solidFill>
                <a:srgbClr val="FFCC00"/>
              </a:solidFill>
              <a:effectLst/>
            </a:endParaRPr>
          </a:p>
        </p:txBody>
      </p:sp>
      <p:sp>
        <p:nvSpPr>
          <p:cNvPr id="108547" name="Rectangle 3"/>
          <p:cNvSpPr>
            <a:spLocks noGrp="1" noChangeArrowheads="1"/>
          </p:cNvSpPr>
          <p:nvPr>
            <p:ph type="body" idx="1"/>
          </p:nvPr>
        </p:nvSpPr>
        <p:spPr>
          <a:xfrm>
            <a:off x="1600200" y="2057400"/>
            <a:ext cx="6934200" cy="4114800"/>
          </a:xfrm>
        </p:spPr>
        <p:txBody>
          <a:bodyPr numCol="2"/>
          <a:lstStyle/>
          <a:p>
            <a:pPr algn="just">
              <a:spcBef>
                <a:spcPts val="0"/>
              </a:spcBef>
              <a:buFont typeface="Wingdings" pitchFamily="2" charset="2"/>
              <a:buNone/>
            </a:pPr>
            <a:r>
              <a:rPr lang="en-US" sz="2600" dirty="0" smtClean="0"/>
              <a:t>Brigham Young</a:t>
            </a:r>
          </a:p>
          <a:p>
            <a:pPr algn="just">
              <a:spcBef>
                <a:spcPts val="0"/>
              </a:spcBef>
              <a:buFont typeface="Wingdings" pitchFamily="2" charset="2"/>
              <a:buNone/>
            </a:pPr>
            <a:r>
              <a:rPr lang="en-US" sz="2600" dirty="0" smtClean="0"/>
              <a:t>Carnegie Mellon</a:t>
            </a:r>
          </a:p>
          <a:p>
            <a:pPr algn="just">
              <a:spcBef>
                <a:spcPts val="0"/>
              </a:spcBef>
              <a:buFont typeface="Wingdings" pitchFamily="2" charset="2"/>
              <a:buNone/>
            </a:pPr>
            <a:r>
              <a:rPr lang="en-US" sz="2600" dirty="0" smtClean="0"/>
              <a:t>Cornell</a:t>
            </a:r>
          </a:p>
          <a:p>
            <a:pPr algn="just">
              <a:spcBef>
                <a:spcPts val="0"/>
              </a:spcBef>
              <a:buFont typeface="Wingdings" pitchFamily="2" charset="2"/>
              <a:buNone/>
            </a:pPr>
            <a:r>
              <a:rPr lang="en-US" sz="2600" dirty="0" smtClean="0"/>
              <a:t>Creighton</a:t>
            </a:r>
          </a:p>
          <a:p>
            <a:pPr algn="just">
              <a:spcBef>
                <a:spcPts val="0"/>
              </a:spcBef>
              <a:buFont typeface="Wingdings" pitchFamily="2" charset="2"/>
              <a:buNone/>
            </a:pPr>
            <a:r>
              <a:rPr lang="en-US" sz="2600" dirty="0" smtClean="0"/>
              <a:t>Dartmouth</a:t>
            </a:r>
          </a:p>
          <a:p>
            <a:pPr algn="just">
              <a:spcBef>
                <a:spcPts val="0"/>
              </a:spcBef>
              <a:buFont typeface="Wingdings" pitchFamily="2" charset="2"/>
              <a:buNone/>
            </a:pPr>
            <a:r>
              <a:rPr lang="en-US" sz="2600" dirty="0" smtClean="0"/>
              <a:t>Drake</a:t>
            </a:r>
          </a:p>
          <a:p>
            <a:pPr algn="just">
              <a:spcBef>
                <a:spcPts val="0"/>
              </a:spcBef>
              <a:buFont typeface="Wingdings" pitchFamily="2" charset="2"/>
              <a:buNone/>
            </a:pPr>
            <a:r>
              <a:rPr lang="en-US" sz="2600" dirty="0" smtClean="0"/>
              <a:t>Duke</a:t>
            </a:r>
          </a:p>
          <a:p>
            <a:pPr algn="just">
              <a:spcBef>
                <a:spcPts val="0"/>
              </a:spcBef>
              <a:buFont typeface="Wingdings" pitchFamily="2" charset="2"/>
              <a:buNone/>
            </a:pPr>
            <a:r>
              <a:rPr lang="en-US" sz="2600" dirty="0" smtClean="0"/>
              <a:t>Emory</a:t>
            </a:r>
          </a:p>
          <a:p>
            <a:pPr algn="just">
              <a:spcBef>
                <a:spcPts val="0"/>
              </a:spcBef>
              <a:buFont typeface="Wingdings" pitchFamily="2" charset="2"/>
              <a:buNone/>
            </a:pPr>
            <a:r>
              <a:rPr lang="en-US" sz="2600" dirty="0" smtClean="0"/>
              <a:t>Florida A&amp;M</a:t>
            </a:r>
          </a:p>
          <a:p>
            <a:pPr algn="just">
              <a:spcBef>
                <a:spcPts val="0"/>
              </a:spcBef>
              <a:buFont typeface="Wingdings" pitchFamily="2" charset="2"/>
              <a:buNone/>
            </a:pPr>
            <a:r>
              <a:rPr lang="en-US" sz="2600" dirty="0" smtClean="0"/>
              <a:t>Harvard</a:t>
            </a:r>
          </a:p>
          <a:p>
            <a:pPr algn="just">
              <a:spcBef>
                <a:spcPts val="0"/>
              </a:spcBef>
              <a:buFont typeface="Wingdings" pitchFamily="2" charset="2"/>
              <a:buNone/>
            </a:pPr>
            <a:r>
              <a:rPr lang="en-US" sz="2600" dirty="0" smtClean="0"/>
              <a:t>Johns Hopkins</a:t>
            </a:r>
          </a:p>
          <a:p>
            <a:pPr algn="just">
              <a:spcBef>
                <a:spcPts val="0"/>
              </a:spcBef>
              <a:buFont typeface="Wingdings" pitchFamily="2" charset="2"/>
              <a:buNone/>
            </a:pPr>
            <a:r>
              <a:rPr lang="en-US" sz="2600" dirty="0" smtClean="0"/>
              <a:t>MIT</a:t>
            </a:r>
          </a:p>
          <a:p>
            <a:pPr algn="just">
              <a:spcBef>
                <a:spcPts val="0"/>
              </a:spcBef>
              <a:buFont typeface="Wingdings" pitchFamily="2" charset="2"/>
              <a:buNone/>
            </a:pPr>
            <a:r>
              <a:rPr lang="en-US" sz="2600" dirty="0" smtClean="0"/>
              <a:t>Purdue</a:t>
            </a:r>
          </a:p>
          <a:p>
            <a:pPr algn="just">
              <a:spcBef>
                <a:spcPts val="0"/>
              </a:spcBef>
              <a:buFont typeface="Wingdings" pitchFamily="2" charset="2"/>
              <a:buNone/>
            </a:pPr>
            <a:r>
              <a:rPr lang="en-US" sz="2600" dirty="0" smtClean="0"/>
              <a:t>Rice</a:t>
            </a:r>
          </a:p>
          <a:p>
            <a:pPr algn="just">
              <a:spcBef>
                <a:spcPts val="0"/>
              </a:spcBef>
              <a:buFont typeface="Wingdings" pitchFamily="2" charset="2"/>
              <a:buNone/>
            </a:pPr>
            <a:r>
              <a:rPr lang="en-US" sz="2600" dirty="0" smtClean="0"/>
              <a:t>Stanford</a:t>
            </a:r>
          </a:p>
          <a:p>
            <a:pPr algn="just">
              <a:spcBef>
                <a:spcPts val="0"/>
              </a:spcBef>
              <a:buFont typeface="Wingdings" pitchFamily="2" charset="2"/>
              <a:buNone/>
            </a:pPr>
            <a:r>
              <a:rPr lang="en-US" sz="2600" dirty="0" smtClean="0"/>
              <a:t>Truman State</a:t>
            </a:r>
          </a:p>
          <a:p>
            <a:pPr algn="just">
              <a:spcBef>
                <a:spcPts val="0"/>
              </a:spcBef>
              <a:buFont typeface="Wingdings" pitchFamily="2" charset="2"/>
              <a:buNone/>
            </a:pPr>
            <a:r>
              <a:rPr lang="en-US" sz="2600" dirty="0" smtClean="0"/>
              <a:t>UCLA</a:t>
            </a:r>
          </a:p>
          <a:p>
            <a:pPr algn="just">
              <a:spcBef>
                <a:spcPts val="0"/>
              </a:spcBef>
              <a:buFont typeface="Wingdings" pitchFamily="2" charset="2"/>
              <a:buNone/>
            </a:pPr>
            <a:r>
              <a:rPr lang="en-US" sz="2600" dirty="0" smtClean="0"/>
              <a:t>U. of MO Campuses</a:t>
            </a:r>
          </a:p>
          <a:p>
            <a:pPr algn="just">
              <a:spcBef>
                <a:spcPts val="0"/>
              </a:spcBef>
              <a:buFont typeface="Wingdings" pitchFamily="2" charset="2"/>
              <a:buNone/>
            </a:pPr>
            <a:r>
              <a:rPr lang="en-US" sz="2600" dirty="0" smtClean="0"/>
              <a:t>Notre Dame</a:t>
            </a:r>
          </a:p>
          <a:p>
            <a:pPr algn="just">
              <a:spcBef>
                <a:spcPts val="0"/>
              </a:spcBef>
              <a:buFont typeface="Wingdings" pitchFamily="2" charset="2"/>
              <a:buNone/>
            </a:pPr>
            <a:r>
              <a:rPr lang="en-US" sz="2600" dirty="0" smtClean="0"/>
              <a:t>USC</a:t>
            </a:r>
          </a:p>
          <a:p>
            <a:pPr algn="just">
              <a:spcBef>
                <a:spcPts val="0"/>
              </a:spcBef>
              <a:buFont typeface="Wingdings" pitchFamily="2" charset="2"/>
              <a:buNone/>
            </a:pPr>
            <a:r>
              <a:rPr lang="en-US" sz="2600" dirty="0" smtClean="0"/>
              <a:t>Washington Univ.</a:t>
            </a:r>
          </a:p>
          <a:p>
            <a:pPr algn="just">
              <a:spcBef>
                <a:spcPts val="0"/>
              </a:spcBef>
              <a:buFont typeface="Wingdings" pitchFamily="2" charset="2"/>
              <a:buNone/>
            </a:pPr>
            <a:r>
              <a:rPr lang="en-US" sz="2600" dirty="0" smtClean="0"/>
              <a:t>Yale</a:t>
            </a:r>
            <a:endParaRPr lang="en-US" sz="2600" dirty="0"/>
          </a:p>
        </p:txBody>
      </p:sp>
      <p:sp>
        <p:nvSpPr>
          <p:cNvPr id="4" name="Slide Number Placeholder 3"/>
          <p:cNvSpPr>
            <a:spLocks noGrp="1"/>
          </p:cNvSpPr>
          <p:nvPr>
            <p:ph type="sldNum" sz="quarter" idx="12"/>
          </p:nvPr>
        </p:nvSpPr>
        <p:spPr/>
        <p:txBody>
          <a:bodyPr/>
          <a:lstStyle/>
          <a:p>
            <a:fld id="{52C4C967-06A3-47ED-96EE-099E5904B823}"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5" name="Picture 21"/>
          <p:cNvPicPr>
            <a:picLocks noChangeAspect="1" noChangeArrowheads="1"/>
          </p:cNvPicPr>
          <p:nvPr/>
        </p:nvPicPr>
        <p:blipFill>
          <a:blip r:embed="rId2" cstate="print"/>
          <a:srcRect l="1875" t="20701" r="3750"/>
          <a:stretch>
            <a:fillRect/>
          </a:stretch>
        </p:blipFill>
        <p:spPr bwMode="auto">
          <a:xfrm>
            <a:off x="381000" y="1219200"/>
            <a:ext cx="8382000" cy="5410199"/>
          </a:xfrm>
          <a:prstGeom prst="rect">
            <a:avLst/>
          </a:prstGeom>
          <a:noFill/>
          <a:ln w="9525">
            <a:noFill/>
            <a:miter lim="800000"/>
            <a:headEnd/>
            <a:tailEnd/>
          </a:ln>
        </p:spPr>
      </p:pic>
      <p:sp>
        <p:nvSpPr>
          <p:cNvPr id="3" name="Rectangle 2"/>
          <p:cNvSpPr/>
          <p:nvPr/>
        </p:nvSpPr>
        <p:spPr>
          <a:xfrm>
            <a:off x="1453468" y="228600"/>
            <a:ext cx="6345007" cy="76944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400" b="1" dirty="0">
                <a:ln>
                  <a:prstDash val="solid"/>
                </a:ln>
                <a:solidFill>
                  <a:srgbClr val="FFCC00"/>
                </a:solidFill>
                <a:effectLst>
                  <a:outerShdw blurRad="88000" dist="50800" dir="5040000" algn="tl">
                    <a:schemeClr val="accent4">
                      <a:tint val="80000"/>
                      <a:satMod val="250000"/>
                      <a:alpha val="45000"/>
                    </a:schemeClr>
                  </a:outerShdw>
                </a:effectLst>
                <a:latin typeface="Baskerville Old Face" pitchFamily="18" charset="0"/>
              </a:rPr>
              <a:t> </a:t>
            </a:r>
            <a:r>
              <a:rPr lang="en-US" sz="4400" b="1" u="sng" dirty="0" smtClean="0">
                <a:ln>
                  <a:prstDash val="solid"/>
                </a:ln>
                <a:solidFill>
                  <a:srgbClr val="FFCC00"/>
                </a:solidFill>
                <a:effectLst>
                  <a:outerShdw blurRad="88000" dist="50800" dir="5040000" algn="tl">
                    <a:schemeClr val="accent4">
                      <a:tint val="80000"/>
                      <a:satMod val="250000"/>
                      <a:alpha val="45000"/>
                    </a:schemeClr>
                  </a:outerShdw>
                </a:effectLst>
                <a:latin typeface="Baskerville Old Face" pitchFamily="18" charset="0"/>
              </a:rPr>
              <a:t>MENTOR’S  WEBPAGE</a:t>
            </a:r>
            <a:endParaRPr lang="en-US" sz="4400" b="1" dirty="0">
              <a:ln>
                <a:prstDash val="solid"/>
              </a:ln>
              <a:solidFill>
                <a:srgbClr val="FFCC00"/>
              </a:solidFill>
              <a:effectLst>
                <a:outerShdw blurRad="88000" dist="50800" dir="5040000" algn="tl">
                  <a:schemeClr val="accent4">
                    <a:tint val="80000"/>
                    <a:satMod val="250000"/>
                    <a:alpha val="45000"/>
                  </a:schemeClr>
                </a:outerShdw>
              </a:effectLst>
            </a:endParaRPr>
          </a:p>
        </p:txBody>
      </p:sp>
      <p:sp>
        <p:nvSpPr>
          <p:cNvPr id="4" name="Slide Number Placeholder 3"/>
          <p:cNvSpPr>
            <a:spLocks noGrp="1"/>
          </p:cNvSpPr>
          <p:nvPr>
            <p:ph type="sldNum" sz="quarter" idx="4"/>
          </p:nvPr>
        </p:nvSpPr>
        <p:spPr/>
        <p:txBody>
          <a:bodyPr/>
          <a:lstStyle/>
          <a:p>
            <a:fld id="{3259EA9E-861C-46D1-B9C1-E598D5DCD0F2}"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2133600" y="533400"/>
            <a:ext cx="4876800" cy="762000"/>
          </a:xfrm>
          <a:solidFill>
            <a:srgbClr val="990033"/>
          </a:solidFill>
          <a:ln>
            <a:solidFill>
              <a:schemeClr val="tx1"/>
            </a:solidFill>
          </a:ln>
        </p:spPr>
        <p:txBody>
          <a:bodyPr/>
          <a:lstStyle/>
          <a:p>
            <a:pPr algn="ctr"/>
            <a:r>
              <a:rPr lang="en-US" sz="2000" i="1" dirty="0" smtClean="0">
                <a:solidFill>
                  <a:schemeClr val="tx1"/>
                </a:solidFill>
              </a:rPr>
              <a:t>The </a:t>
            </a:r>
            <a:r>
              <a:rPr lang="en-US" sz="2000" i="1" dirty="0">
                <a:solidFill>
                  <a:schemeClr val="tx1"/>
                </a:solidFill>
              </a:rPr>
              <a:t>University of Missouri-St. Louis</a:t>
            </a:r>
            <a:br>
              <a:rPr lang="en-US" sz="2000" i="1" dirty="0">
                <a:solidFill>
                  <a:schemeClr val="tx1"/>
                </a:solidFill>
              </a:rPr>
            </a:br>
            <a:r>
              <a:rPr lang="en-US" sz="2000" i="1" dirty="0">
                <a:solidFill>
                  <a:schemeClr val="tx1"/>
                </a:solidFill>
              </a:rPr>
              <a:t>Science Education Programs</a:t>
            </a:r>
          </a:p>
        </p:txBody>
      </p:sp>
      <p:pic>
        <p:nvPicPr>
          <p:cNvPr id="139268" name="Picture 4" descr="bigcolor"/>
          <p:cNvPicPr>
            <a:picLocks noChangeAspect="1" noChangeArrowheads="1"/>
          </p:cNvPicPr>
          <p:nvPr/>
        </p:nvPicPr>
        <p:blipFill>
          <a:blip r:embed="rId3" cstate="print"/>
          <a:srcRect/>
          <a:stretch>
            <a:fillRect/>
          </a:stretch>
        </p:blipFill>
        <p:spPr bwMode="auto">
          <a:xfrm>
            <a:off x="4533900" y="5715000"/>
            <a:ext cx="676275" cy="895350"/>
          </a:xfrm>
          <a:prstGeom prst="rect">
            <a:avLst/>
          </a:prstGeom>
          <a:noFill/>
        </p:spPr>
      </p:pic>
      <p:pic>
        <p:nvPicPr>
          <p:cNvPr id="139269" name="Picture 5"/>
          <p:cNvPicPr>
            <a:picLocks noChangeAspect="1" noChangeArrowheads="1"/>
          </p:cNvPicPr>
          <p:nvPr/>
        </p:nvPicPr>
        <p:blipFill>
          <a:blip r:embed="rId4" cstate="print"/>
          <a:srcRect/>
          <a:stretch>
            <a:fillRect/>
          </a:stretch>
        </p:blipFill>
        <p:spPr bwMode="auto">
          <a:xfrm rot="5400000">
            <a:off x="2378868" y="5577682"/>
            <a:ext cx="804863" cy="1143000"/>
          </a:xfrm>
          <a:prstGeom prst="rect">
            <a:avLst/>
          </a:prstGeom>
          <a:noFill/>
          <a:ln w="9525">
            <a:noFill/>
            <a:miter lim="800000"/>
            <a:headEnd/>
            <a:tailEnd/>
          </a:ln>
          <a:effectLst/>
        </p:spPr>
      </p:pic>
      <p:pic>
        <p:nvPicPr>
          <p:cNvPr id="139270" name="Picture 6" descr="AOS logo_vertical_2color"/>
          <p:cNvPicPr>
            <a:picLocks noChangeAspect="1" noChangeArrowheads="1"/>
          </p:cNvPicPr>
          <p:nvPr/>
        </p:nvPicPr>
        <p:blipFill>
          <a:blip r:embed="rId5" cstate="print"/>
          <a:srcRect/>
          <a:stretch>
            <a:fillRect/>
          </a:stretch>
        </p:blipFill>
        <p:spPr bwMode="auto">
          <a:xfrm>
            <a:off x="6400800" y="5703888"/>
            <a:ext cx="990600" cy="915987"/>
          </a:xfrm>
          <a:prstGeom prst="rect">
            <a:avLst/>
          </a:prstGeom>
          <a:noFill/>
        </p:spPr>
      </p:pic>
      <p:pic>
        <p:nvPicPr>
          <p:cNvPr id="139271" name="Picture 7" descr="FlashingStar1"/>
          <p:cNvPicPr>
            <a:picLocks noChangeAspect="1" noChangeArrowheads="1" noCrop="1"/>
          </p:cNvPicPr>
          <p:nvPr/>
        </p:nvPicPr>
        <p:blipFill>
          <a:blip r:embed="rId6" cstate="print">
            <a:lum bright="10000" contrast="2000"/>
          </a:blip>
          <a:srcRect/>
          <a:stretch>
            <a:fillRect/>
          </a:stretch>
        </p:blipFill>
        <p:spPr bwMode="auto">
          <a:xfrm>
            <a:off x="7391400" y="0"/>
            <a:ext cx="1828800" cy="1768475"/>
          </a:xfrm>
          <a:prstGeom prst="rect">
            <a:avLst/>
          </a:prstGeom>
          <a:noFill/>
        </p:spPr>
      </p:pic>
      <p:sp>
        <p:nvSpPr>
          <p:cNvPr id="8" name="Rectangle 7"/>
          <p:cNvSpPr/>
          <p:nvPr/>
        </p:nvSpPr>
        <p:spPr>
          <a:xfrm>
            <a:off x="2971800" y="1896070"/>
            <a:ext cx="3174267"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askerville Old Face" pitchFamily="18" charset="0"/>
              </a:rPr>
              <a:t> </a:t>
            </a:r>
            <a:r>
              <a:rPr lang="en-US" sz="5400" b="1" u="sng" dirty="0">
                <a:ln>
                  <a:prstDash val="solid"/>
                </a:ln>
                <a:solidFill>
                  <a:srgbClr val="FFCC00"/>
                </a:solidFill>
                <a:effectLst>
                  <a:outerShdw blurRad="88000" dist="50800" dir="5040000" algn="tl">
                    <a:schemeClr val="accent4">
                      <a:tint val="80000"/>
                      <a:satMod val="250000"/>
                      <a:alpha val="45000"/>
                    </a:schemeClr>
                  </a:outerShdw>
                </a:effectLst>
                <a:latin typeface="Baskerville Old Face" pitchFamily="18" charset="0"/>
              </a:rPr>
              <a:t>S T A R </a:t>
            </a:r>
            <a:r>
              <a:rPr lang="en-US" sz="5400" b="1" u="sng" dirty="0" smtClean="0">
                <a:ln>
                  <a:prstDash val="solid"/>
                </a:ln>
                <a:solidFill>
                  <a:srgbClr val="FFCC00"/>
                </a:solidFill>
                <a:effectLst>
                  <a:outerShdw blurRad="88000" dist="50800" dir="5040000" algn="tl">
                    <a:schemeClr val="accent4">
                      <a:tint val="80000"/>
                      <a:satMod val="250000"/>
                      <a:alpha val="45000"/>
                    </a:schemeClr>
                  </a:outerShdw>
                </a:effectLst>
                <a:latin typeface="Baskerville Old Face" pitchFamily="18" charset="0"/>
              </a:rPr>
              <a:t>S</a:t>
            </a:r>
            <a:endParaRPr lang="en-US" sz="5400" b="1" dirty="0">
              <a:ln>
                <a:prstDash val="solid"/>
              </a:ln>
              <a:solidFill>
                <a:srgbClr val="FFCC00"/>
              </a:solidFill>
              <a:effectLst>
                <a:outerShdw blurRad="88000" dist="50800" dir="5040000" algn="tl">
                  <a:schemeClr val="accent4">
                    <a:tint val="80000"/>
                    <a:satMod val="250000"/>
                    <a:alpha val="45000"/>
                  </a:schemeClr>
                </a:outerShdw>
              </a:effectLst>
            </a:endParaRPr>
          </a:p>
        </p:txBody>
      </p:sp>
      <p:sp>
        <p:nvSpPr>
          <p:cNvPr id="10" name="Rectangle 3"/>
          <p:cNvSpPr>
            <a:spLocks noGrp="1" noChangeArrowheads="1"/>
          </p:cNvSpPr>
          <p:nvPr>
            <p:ph type="subTitle" idx="1"/>
          </p:nvPr>
        </p:nvSpPr>
        <p:spPr>
          <a:xfrm>
            <a:off x="914400" y="2590800"/>
            <a:ext cx="7924800" cy="2286000"/>
          </a:xfrm>
        </p:spPr>
        <p:txBody>
          <a:bodyPr/>
          <a:lstStyle/>
          <a:p>
            <a:pPr algn="ctr">
              <a:lnSpc>
                <a:spcPct val="90000"/>
              </a:lnSpc>
            </a:pPr>
            <a:endParaRPr lang="en-US" sz="900" dirty="0">
              <a:latin typeface="Baskerville Old Face" pitchFamily="18" charset="0"/>
            </a:endParaRPr>
          </a:p>
          <a:p>
            <a:pPr algn="ctr">
              <a:lnSpc>
                <a:spcPct val="90000"/>
              </a:lnSpc>
            </a:pPr>
            <a:endParaRPr lang="en-US" sz="2000" u="sng" dirty="0">
              <a:solidFill>
                <a:srgbClr val="FF0000"/>
              </a:solidFill>
              <a:latin typeface="Baskerville Old Face" pitchFamily="18" charset="0"/>
            </a:endParaRPr>
          </a:p>
          <a:p>
            <a:pPr algn="ctr">
              <a:lnSpc>
                <a:spcPct val="90000"/>
              </a:lnSpc>
            </a:pPr>
            <a:r>
              <a:rPr lang="en-US" sz="4800" b="1" spc="100" dirty="0" smtClean="0">
                <a:solidFill>
                  <a:schemeClr val="tx1">
                    <a:lumMod val="85000"/>
                  </a:schemeClr>
                </a:solidFill>
                <a:latin typeface="Baskerville Old Face" pitchFamily="18" charset="0"/>
              </a:rPr>
              <a:t>Partnership  of  Universities Scholar  Research  Program</a:t>
            </a:r>
            <a:endParaRPr lang="en-US" sz="2000" b="1" u="sng" spc="100" dirty="0">
              <a:solidFill>
                <a:schemeClr val="tx1">
                  <a:lumMod val="85000"/>
                </a:schemeClr>
              </a:solidFill>
              <a:effectLst/>
              <a:latin typeface="Baskerville Old Face" pitchFamily="18" charset="0"/>
            </a:endParaRPr>
          </a:p>
        </p:txBody>
      </p:sp>
      <p:sp>
        <p:nvSpPr>
          <p:cNvPr id="9" name="Slide Number Placeholder 8"/>
          <p:cNvSpPr>
            <a:spLocks noGrp="1"/>
          </p:cNvSpPr>
          <p:nvPr>
            <p:ph type="sldNum" sz="quarter" idx="4"/>
          </p:nvPr>
        </p:nvSpPr>
        <p:spPr/>
        <p:txBody>
          <a:bodyPr/>
          <a:lstStyle/>
          <a:p>
            <a:fld id="{3259EA9E-861C-46D1-B9C1-E598D5DCD0F2}"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your-stl.com/StLouisArchSmall.jpg"/>
          <p:cNvPicPr>
            <a:picLocks noChangeAspect="1" noChangeArrowheads="1"/>
          </p:cNvPicPr>
          <p:nvPr/>
        </p:nvPicPr>
        <p:blipFill>
          <a:blip r:embed="rId3" cstate="print"/>
          <a:srcRect b="6276"/>
          <a:stretch>
            <a:fillRect/>
          </a:stretch>
        </p:blipFill>
        <p:spPr bwMode="auto">
          <a:xfrm>
            <a:off x="1892300" y="3657600"/>
            <a:ext cx="5575300" cy="2925995"/>
          </a:xfrm>
          <a:prstGeom prst="rect">
            <a:avLst/>
          </a:prstGeom>
          <a:noFill/>
        </p:spPr>
      </p:pic>
      <p:sp>
        <p:nvSpPr>
          <p:cNvPr id="139267" name="Rectangle 3"/>
          <p:cNvSpPr>
            <a:spLocks noGrp="1" noChangeArrowheads="1"/>
          </p:cNvSpPr>
          <p:nvPr>
            <p:ph type="subTitle" idx="1"/>
          </p:nvPr>
        </p:nvSpPr>
        <p:spPr>
          <a:xfrm>
            <a:off x="1600200" y="1600200"/>
            <a:ext cx="6172200" cy="2667000"/>
          </a:xfrm>
        </p:spPr>
        <p:txBody>
          <a:bodyPr/>
          <a:lstStyle/>
          <a:p>
            <a:pPr>
              <a:lnSpc>
                <a:spcPct val="90000"/>
              </a:lnSpc>
            </a:pPr>
            <a:endParaRPr lang="en-US" sz="900" dirty="0">
              <a:latin typeface="Baskerville Old Face" pitchFamily="18" charset="0"/>
            </a:endParaRPr>
          </a:p>
          <a:p>
            <a:pPr algn="ctr">
              <a:lnSpc>
                <a:spcPct val="90000"/>
              </a:lnSpc>
            </a:pPr>
            <a:r>
              <a:rPr lang="en-US" dirty="0" smtClean="0">
                <a:latin typeface="+mj-lt"/>
              </a:rPr>
              <a:t>Applicants are limited to outstanding rising junior or senior high school students.  </a:t>
            </a:r>
          </a:p>
          <a:p>
            <a:pPr algn="ctr">
              <a:lnSpc>
                <a:spcPct val="90000"/>
              </a:lnSpc>
            </a:pPr>
            <a:endParaRPr lang="en-US" sz="2000" dirty="0" smtClean="0">
              <a:latin typeface="+mj-lt"/>
            </a:endParaRPr>
          </a:p>
          <a:p>
            <a:pPr>
              <a:lnSpc>
                <a:spcPct val="90000"/>
              </a:lnSpc>
            </a:pPr>
            <a:endParaRPr lang="en-US" sz="2400" b="1" u="sng" dirty="0">
              <a:solidFill>
                <a:srgbClr val="FF0000"/>
              </a:solidFill>
              <a:effectLst/>
              <a:latin typeface="Baskerville Old Face" pitchFamily="18" charset="0"/>
            </a:endParaRPr>
          </a:p>
        </p:txBody>
      </p:sp>
      <p:pic>
        <p:nvPicPr>
          <p:cNvPr id="139271" name="Picture 7" descr="FlashingStar1"/>
          <p:cNvPicPr>
            <a:picLocks noChangeAspect="1" noChangeArrowheads="1" noCrop="1"/>
          </p:cNvPicPr>
          <p:nvPr/>
        </p:nvPicPr>
        <p:blipFill>
          <a:blip r:embed="rId4" cstate="print">
            <a:lum bright="10000" contrast="2000"/>
          </a:blip>
          <a:srcRect/>
          <a:stretch>
            <a:fillRect/>
          </a:stretch>
        </p:blipFill>
        <p:spPr bwMode="auto">
          <a:xfrm>
            <a:off x="7391400" y="0"/>
            <a:ext cx="1828800" cy="1768475"/>
          </a:xfrm>
          <a:prstGeom prst="rect">
            <a:avLst/>
          </a:prstGeom>
          <a:noFill/>
        </p:spPr>
      </p:pic>
      <p:sp>
        <p:nvSpPr>
          <p:cNvPr id="8" name="Rectangle 7"/>
          <p:cNvSpPr/>
          <p:nvPr/>
        </p:nvSpPr>
        <p:spPr>
          <a:xfrm>
            <a:off x="3124200" y="457200"/>
            <a:ext cx="3174267"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askerville Old Face" pitchFamily="18" charset="0"/>
              </a:rPr>
              <a:t> </a:t>
            </a:r>
            <a:r>
              <a:rPr lang="en-US" sz="5400" b="1" u="sng" dirty="0">
                <a:ln>
                  <a:prstDash val="solid"/>
                </a:ln>
                <a:solidFill>
                  <a:srgbClr val="FFCC00"/>
                </a:solidFill>
                <a:effectLst>
                  <a:outerShdw blurRad="88000" dist="50800" dir="5040000" algn="tl">
                    <a:schemeClr val="accent4">
                      <a:tint val="80000"/>
                      <a:satMod val="250000"/>
                      <a:alpha val="45000"/>
                    </a:schemeClr>
                  </a:outerShdw>
                </a:effectLst>
                <a:latin typeface="Baskerville Old Face" pitchFamily="18" charset="0"/>
              </a:rPr>
              <a:t>S T A R </a:t>
            </a:r>
            <a:r>
              <a:rPr lang="en-US" sz="5400" b="1" u="sng" dirty="0" smtClean="0">
                <a:ln>
                  <a:prstDash val="solid"/>
                </a:ln>
                <a:solidFill>
                  <a:srgbClr val="FFCC00"/>
                </a:solidFill>
                <a:effectLst>
                  <a:outerShdw blurRad="88000" dist="50800" dir="5040000" algn="tl">
                    <a:schemeClr val="accent4">
                      <a:tint val="80000"/>
                      <a:satMod val="250000"/>
                      <a:alpha val="45000"/>
                    </a:schemeClr>
                  </a:outerShdw>
                </a:effectLst>
                <a:latin typeface="Baskerville Old Face" pitchFamily="18" charset="0"/>
              </a:rPr>
              <a:t>S</a:t>
            </a:r>
            <a:endParaRPr lang="en-US" sz="5400" b="1" dirty="0">
              <a:ln>
                <a:prstDash val="solid"/>
              </a:ln>
              <a:solidFill>
                <a:srgbClr val="FFCC00"/>
              </a:solidFill>
              <a:effectLst>
                <a:outerShdw blurRad="88000" dist="50800" dir="5040000" algn="tl">
                  <a:schemeClr val="accent4">
                    <a:tint val="80000"/>
                    <a:satMod val="250000"/>
                    <a:alpha val="45000"/>
                  </a:schemeClr>
                </a:outerShdw>
              </a:effectLst>
            </a:endParaRPr>
          </a:p>
        </p:txBody>
      </p:sp>
      <p:sp>
        <p:nvSpPr>
          <p:cNvPr id="6" name="Slide Number Placeholder 5"/>
          <p:cNvSpPr>
            <a:spLocks noGrp="1"/>
          </p:cNvSpPr>
          <p:nvPr>
            <p:ph type="sldNum" sz="quarter" idx="4"/>
          </p:nvPr>
        </p:nvSpPr>
        <p:spPr/>
        <p:txBody>
          <a:bodyPr/>
          <a:lstStyle/>
          <a:p>
            <a:fld id="{3259EA9E-861C-46D1-B9C1-E598D5DCD0F2}"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4820" y="381000"/>
            <a:ext cx="7000634"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askerville Old Face" pitchFamily="18" charset="0"/>
              </a:rPr>
              <a:t> </a:t>
            </a:r>
            <a:r>
              <a:rPr lang="en-US" sz="4800" b="1" u="sng" dirty="0" smtClean="0">
                <a:ln>
                  <a:prstDash val="solid"/>
                </a:ln>
                <a:solidFill>
                  <a:srgbClr val="FFCC00"/>
                </a:solidFill>
                <a:effectLst>
                  <a:outerShdw blurRad="88000" dist="50800" dir="5040000" algn="tl">
                    <a:schemeClr val="accent4">
                      <a:tint val="80000"/>
                      <a:satMod val="250000"/>
                      <a:alpha val="45000"/>
                    </a:schemeClr>
                  </a:outerShdw>
                </a:effectLst>
                <a:latin typeface="Baskerville Old Face" pitchFamily="18" charset="0"/>
              </a:rPr>
              <a:t>STARS  PARTICIPANTS</a:t>
            </a:r>
            <a:endParaRPr lang="en-US" sz="5400" b="1" dirty="0">
              <a:ln>
                <a:prstDash val="solid"/>
              </a:ln>
              <a:solidFill>
                <a:srgbClr val="FFCC00"/>
              </a:solidFill>
              <a:effectLst>
                <a:outerShdw blurRad="88000" dist="50800" dir="5040000" algn="tl">
                  <a:schemeClr val="accent4">
                    <a:tint val="80000"/>
                    <a:satMod val="250000"/>
                    <a:alpha val="45000"/>
                  </a:schemeClr>
                </a:outerShdw>
              </a:effectLst>
            </a:endParaRPr>
          </a:p>
        </p:txBody>
      </p:sp>
      <p:sp>
        <p:nvSpPr>
          <p:cNvPr id="5" name="Slide Number Placeholder 4"/>
          <p:cNvSpPr>
            <a:spLocks noGrp="1"/>
          </p:cNvSpPr>
          <p:nvPr>
            <p:ph type="sldNum" sz="quarter" idx="12"/>
          </p:nvPr>
        </p:nvSpPr>
        <p:spPr/>
        <p:txBody>
          <a:bodyPr/>
          <a:lstStyle/>
          <a:p>
            <a:fld id="{5991CD63-3F63-43D8-A391-CABA17C18FA0}" type="slidenum">
              <a:rPr lang="en-US" smtClean="0"/>
              <a:pPr/>
              <a:t>21</a:t>
            </a:fld>
            <a:endParaRPr lang="en-US"/>
          </a:p>
        </p:txBody>
      </p:sp>
      <p:sp>
        <p:nvSpPr>
          <p:cNvPr id="6" name="TextBox 5"/>
          <p:cNvSpPr txBox="1"/>
          <p:nvPr/>
        </p:nvSpPr>
        <p:spPr>
          <a:xfrm>
            <a:off x="4191000" y="1295400"/>
            <a:ext cx="1828800" cy="461665"/>
          </a:xfrm>
          <a:prstGeom prst="rect">
            <a:avLst/>
          </a:prstGeom>
          <a:noFill/>
        </p:spPr>
        <p:txBody>
          <a:bodyPr wrap="square" rtlCol="0">
            <a:spAutoFit/>
          </a:bodyPr>
          <a:lstStyle/>
          <a:p>
            <a:r>
              <a:rPr lang="en-US" sz="2400" spc="120" dirty="0" smtClean="0">
                <a:solidFill>
                  <a:srgbClr val="FFCC00"/>
                </a:solidFill>
                <a:effectLst>
                  <a:outerShdw blurRad="38100" dist="38100" dir="2700000" algn="tl">
                    <a:srgbClr val="000000">
                      <a:alpha val="43137"/>
                    </a:srgbClr>
                  </a:outerShdw>
                </a:effectLst>
              </a:rPr>
              <a:t>2009</a:t>
            </a:r>
            <a:endParaRPr lang="en-US" spc="120" dirty="0">
              <a:solidFill>
                <a:srgbClr val="FFCC00"/>
              </a:solidFill>
              <a:effectLst>
                <a:outerShdw blurRad="38100" dist="38100" dir="2700000" algn="tl">
                  <a:srgbClr val="000000">
                    <a:alpha val="43137"/>
                  </a:srgbClr>
                </a:outerShdw>
              </a:effectLst>
            </a:endParaRPr>
          </a:p>
        </p:txBody>
      </p:sp>
      <p:pic>
        <p:nvPicPr>
          <p:cNvPr id="16385" name="Picture 1"/>
          <p:cNvPicPr>
            <a:picLocks noChangeAspect="1" noChangeArrowheads="1"/>
          </p:cNvPicPr>
          <p:nvPr/>
        </p:nvPicPr>
        <p:blipFill>
          <a:blip r:embed="rId2" cstate="print"/>
          <a:srcRect l="4286" t="18000" r="4286" b="16000"/>
          <a:stretch>
            <a:fillRect/>
          </a:stretch>
        </p:blipFill>
        <p:spPr bwMode="auto">
          <a:xfrm>
            <a:off x="990600" y="2057400"/>
            <a:ext cx="7566452" cy="39014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2133600" y="533400"/>
            <a:ext cx="4876800" cy="762000"/>
          </a:xfrm>
          <a:solidFill>
            <a:srgbClr val="990033"/>
          </a:solidFill>
          <a:ln>
            <a:solidFill>
              <a:schemeClr val="tx1"/>
            </a:solidFill>
          </a:ln>
        </p:spPr>
        <p:txBody>
          <a:bodyPr/>
          <a:lstStyle/>
          <a:p>
            <a:pPr algn="ctr"/>
            <a:r>
              <a:rPr lang="en-US" sz="2000" i="1" dirty="0" smtClean="0">
                <a:solidFill>
                  <a:schemeClr val="tx1"/>
                </a:solidFill>
              </a:rPr>
              <a:t>The </a:t>
            </a:r>
            <a:r>
              <a:rPr lang="en-US" sz="2000" i="1" dirty="0">
                <a:solidFill>
                  <a:schemeClr val="tx1"/>
                </a:solidFill>
              </a:rPr>
              <a:t>University of Missouri-St. Louis</a:t>
            </a:r>
            <a:br>
              <a:rPr lang="en-US" sz="2000" i="1" dirty="0">
                <a:solidFill>
                  <a:schemeClr val="tx1"/>
                </a:solidFill>
              </a:rPr>
            </a:br>
            <a:r>
              <a:rPr lang="en-US" sz="2000" i="1" dirty="0">
                <a:solidFill>
                  <a:schemeClr val="tx1"/>
                </a:solidFill>
              </a:rPr>
              <a:t>Science Education Programs</a:t>
            </a:r>
          </a:p>
        </p:txBody>
      </p:sp>
      <p:pic>
        <p:nvPicPr>
          <p:cNvPr id="139271" name="Picture 7" descr="FlashingStar1"/>
          <p:cNvPicPr>
            <a:picLocks noChangeAspect="1" noChangeArrowheads="1" noCrop="1"/>
          </p:cNvPicPr>
          <p:nvPr/>
        </p:nvPicPr>
        <p:blipFill>
          <a:blip r:embed="rId3" cstate="print">
            <a:lum bright="10000" contrast="2000"/>
          </a:blip>
          <a:srcRect/>
          <a:stretch>
            <a:fillRect/>
          </a:stretch>
        </p:blipFill>
        <p:spPr bwMode="auto">
          <a:xfrm>
            <a:off x="7391400" y="0"/>
            <a:ext cx="1828800" cy="1768475"/>
          </a:xfrm>
          <a:prstGeom prst="rect">
            <a:avLst/>
          </a:prstGeom>
          <a:noFill/>
        </p:spPr>
      </p:pic>
      <p:sp>
        <p:nvSpPr>
          <p:cNvPr id="11" name="TextBox 10"/>
          <p:cNvSpPr txBox="1"/>
          <p:nvPr/>
        </p:nvSpPr>
        <p:spPr>
          <a:xfrm>
            <a:off x="1371600" y="2057400"/>
            <a:ext cx="7086600" cy="369332"/>
          </a:xfrm>
          <a:prstGeom prst="rect">
            <a:avLst/>
          </a:prstGeom>
          <a:noFill/>
        </p:spPr>
        <p:txBody>
          <a:bodyPr wrap="square" rtlCol="0">
            <a:spAutoFit/>
          </a:bodyPr>
          <a:lstStyle/>
          <a:p>
            <a:endParaRPr lang="en-US" dirty="0"/>
          </a:p>
        </p:txBody>
      </p:sp>
      <p:sp>
        <p:nvSpPr>
          <p:cNvPr id="12" name="TextBox 11"/>
          <p:cNvSpPr txBox="1"/>
          <p:nvPr/>
        </p:nvSpPr>
        <p:spPr>
          <a:xfrm>
            <a:off x="2819400" y="3406676"/>
            <a:ext cx="5486400" cy="2308324"/>
          </a:xfrm>
          <a:prstGeom prst="rect">
            <a:avLst/>
          </a:prstGeom>
          <a:noFill/>
          <a:ln>
            <a:solidFill>
              <a:srgbClr val="FF0000"/>
            </a:solidFill>
          </a:ln>
        </p:spPr>
        <p:txBody>
          <a:bodyPr wrap="square" rtlCol="0">
            <a:spAutoFit/>
          </a:bodyPr>
          <a:lstStyle/>
          <a:p>
            <a:r>
              <a:rPr lang="en-US" b="1" dirty="0" smtClean="0"/>
              <a:t>Director, STARS Program</a:t>
            </a:r>
          </a:p>
          <a:p>
            <a:r>
              <a:rPr lang="en-US" b="1" dirty="0" smtClean="0"/>
              <a:t>239 Research Complex</a:t>
            </a:r>
          </a:p>
          <a:p>
            <a:r>
              <a:rPr lang="en-US" b="1" dirty="0" smtClean="0"/>
              <a:t>University of Missouri-St. Louis</a:t>
            </a:r>
          </a:p>
          <a:p>
            <a:r>
              <a:rPr lang="en-US" b="1" dirty="0" smtClean="0"/>
              <a:t>One University Boulevard</a:t>
            </a:r>
          </a:p>
          <a:p>
            <a:r>
              <a:rPr lang="en-US" b="1" dirty="0" smtClean="0"/>
              <a:t>St. Louis, MO 63121-4400</a:t>
            </a:r>
          </a:p>
          <a:p>
            <a:r>
              <a:rPr lang="en-US" b="1" dirty="0" smtClean="0"/>
              <a:t>(314) 516-6226</a:t>
            </a:r>
          </a:p>
          <a:p>
            <a:r>
              <a:rPr lang="en-US" b="1" dirty="0" smtClean="0"/>
              <a:t>E-mail: maresk@umsl.edu</a:t>
            </a:r>
          </a:p>
          <a:p>
            <a:r>
              <a:rPr lang="en-US" b="1" dirty="0" smtClean="0"/>
              <a:t>www.umsl.edu/~sep/programs/stars.html</a:t>
            </a:r>
            <a:endParaRPr lang="en-US" dirty="0"/>
          </a:p>
        </p:txBody>
      </p:sp>
      <p:sp>
        <p:nvSpPr>
          <p:cNvPr id="13" name="TextBox 12"/>
          <p:cNvSpPr txBox="1"/>
          <p:nvPr/>
        </p:nvSpPr>
        <p:spPr>
          <a:xfrm>
            <a:off x="1219200" y="2057400"/>
            <a:ext cx="5486400" cy="954107"/>
          </a:xfrm>
          <a:prstGeom prst="rect">
            <a:avLst/>
          </a:prstGeom>
          <a:noFill/>
        </p:spPr>
        <p:txBody>
          <a:bodyPr wrap="square" rtlCol="0">
            <a:spAutoFit/>
          </a:bodyPr>
          <a:lstStyle/>
          <a:p>
            <a:r>
              <a:rPr lang="en-US" sz="2800" dirty="0" smtClean="0"/>
              <a:t>FOR </a:t>
            </a:r>
            <a:r>
              <a:rPr lang="en-US" sz="2800" dirty="0" smtClean="0">
                <a:solidFill>
                  <a:srgbClr val="FFCC00"/>
                </a:solidFill>
              </a:rPr>
              <a:t>STARS</a:t>
            </a:r>
            <a:r>
              <a:rPr lang="en-US" sz="2800" dirty="0" smtClean="0"/>
              <a:t> APPLICATION AND COST INFORMATION CONTACT:</a:t>
            </a:r>
            <a:endParaRPr lang="en-US" sz="2800" dirty="0"/>
          </a:p>
        </p:txBody>
      </p:sp>
      <p:pic>
        <p:nvPicPr>
          <p:cNvPr id="1026" name="Picture 2" descr="UMSL_red"/>
          <p:cNvPicPr>
            <a:picLocks noChangeAspect="1" noChangeArrowheads="1"/>
          </p:cNvPicPr>
          <p:nvPr/>
        </p:nvPicPr>
        <p:blipFill>
          <a:blip r:embed="rId4" cstate="print">
            <a:lum contrast="24000"/>
          </a:blip>
          <a:srcRect/>
          <a:stretch>
            <a:fillRect/>
          </a:stretch>
        </p:blipFill>
        <p:spPr bwMode="auto">
          <a:xfrm>
            <a:off x="1600200" y="3962400"/>
            <a:ext cx="787400" cy="1028700"/>
          </a:xfrm>
          <a:prstGeom prst="rect">
            <a:avLst/>
          </a:prstGeom>
          <a:solidFill>
            <a:srgbClr val="0000FF"/>
          </a:solidFill>
          <a:ln w="9525">
            <a:noFill/>
            <a:miter lim="800000"/>
            <a:headEnd/>
            <a:tailEnd/>
          </a:ln>
        </p:spPr>
      </p:pic>
      <p:sp>
        <p:nvSpPr>
          <p:cNvPr id="8" name="Slide Number Placeholder 7"/>
          <p:cNvSpPr>
            <a:spLocks noGrp="1"/>
          </p:cNvSpPr>
          <p:nvPr>
            <p:ph type="sldNum" sz="quarter" idx="4"/>
          </p:nvPr>
        </p:nvSpPr>
        <p:spPr/>
        <p:txBody>
          <a:bodyPr/>
          <a:lstStyle/>
          <a:p>
            <a:fld id="{3259EA9E-861C-46D1-B9C1-E598D5DCD0F2}"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2438400" y="533400"/>
            <a:ext cx="4876800" cy="762000"/>
          </a:xfrm>
          <a:solidFill>
            <a:srgbClr val="990033"/>
          </a:solidFill>
          <a:ln>
            <a:solidFill>
              <a:schemeClr val="tx1"/>
            </a:solidFill>
          </a:ln>
        </p:spPr>
        <p:txBody>
          <a:bodyPr/>
          <a:lstStyle/>
          <a:p>
            <a:pPr algn="ctr"/>
            <a:r>
              <a:rPr lang="en-US" sz="2000" i="1" dirty="0" smtClean="0">
                <a:solidFill>
                  <a:schemeClr val="tx1"/>
                </a:solidFill>
              </a:rPr>
              <a:t>The </a:t>
            </a:r>
            <a:r>
              <a:rPr lang="en-US" sz="2000" i="1" dirty="0">
                <a:solidFill>
                  <a:schemeClr val="tx1"/>
                </a:solidFill>
              </a:rPr>
              <a:t>University of Missouri-St. Louis</a:t>
            </a:r>
            <a:br>
              <a:rPr lang="en-US" sz="2000" i="1" dirty="0">
                <a:solidFill>
                  <a:schemeClr val="tx1"/>
                </a:solidFill>
              </a:rPr>
            </a:br>
            <a:r>
              <a:rPr lang="en-US" sz="2000" i="1" dirty="0">
                <a:solidFill>
                  <a:schemeClr val="tx1"/>
                </a:solidFill>
              </a:rPr>
              <a:t>Science Education Programs</a:t>
            </a:r>
          </a:p>
        </p:txBody>
      </p:sp>
      <p:sp>
        <p:nvSpPr>
          <p:cNvPr id="139267" name="Rectangle 3"/>
          <p:cNvSpPr>
            <a:spLocks noGrp="1" noChangeArrowheads="1"/>
          </p:cNvSpPr>
          <p:nvPr>
            <p:ph type="subTitle" idx="1"/>
          </p:nvPr>
        </p:nvSpPr>
        <p:spPr>
          <a:xfrm>
            <a:off x="914400" y="2590800"/>
            <a:ext cx="7924800" cy="2667000"/>
          </a:xfrm>
        </p:spPr>
        <p:txBody>
          <a:bodyPr/>
          <a:lstStyle/>
          <a:p>
            <a:pPr algn="ctr">
              <a:lnSpc>
                <a:spcPct val="90000"/>
              </a:lnSpc>
            </a:pPr>
            <a:endParaRPr lang="en-US" sz="900" dirty="0">
              <a:latin typeface="Baskerville Old Face" pitchFamily="18" charset="0"/>
            </a:endParaRPr>
          </a:p>
          <a:p>
            <a:pPr algn="ctr">
              <a:lnSpc>
                <a:spcPct val="90000"/>
              </a:lnSpc>
            </a:pPr>
            <a:r>
              <a:rPr lang="en-US" sz="5400" b="1" dirty="0" smtClean="0">
                <a:solidFill>
                  <a:schemeClr val="tx1">
                    <a:lumMod val="85000"/>
                  </a:schemeClr>
                </a:solidFill>
                <a:latin typeface="Baskerville Old Face" pitchFamily="18" charset="0"/>
              </a:rPr>
              <a:t>S</a:t>
            </a:r>
            <a:r>
              <a:rPr lang="en-US" sz="4000" b="1" dirty="0" smtClean="0">
                <a:solidFill>
                  <a:schemeClr val="tx1">
                    <a:lumMod val="85000"/>
                  </a:schemeClr>
                </a:solidFill>
                <a:latin typeface="Baskerville Old Face" pitchFamily="18" charset="0"/>
              </a:rPr>
              <a:t>TUDENTS </a:t>
            </a:r>
            <a:r>
              <a:rPr lang="en-US" sz="4000" b="1" dirty="0">
                <a:solidFill>
                  <a:schemeClr val="tx1">
                    <a:lumMod val="85000"/>
                  </a:schemeClr>
                </a:solidFill>
                <a:latin typeface="Baskerville Old Face" pitchFamily="18" charset="0"/>
              </a:rPr>
              <a:t>and </a:t>
            </a:r>
            <a:r>
              <a:rPr lang="en-US" sz="5400" b="1" dirty="0" smtClean="0">
                <a:solidFill>
                  <a:schemeClr val="tx1">
                    <a:lumMod val="85000"/>
                  </a:schemeClr>
                </a:solidFill>
                <a:latin typeface="Baskerville Old Face" pitchFamily="18" charset="0"/>
              </a:rPr>
              <a:t>T</a:t>
            </a:r>
            <a:r>
              <a:rPr lang="en-US" sz="4000" b="1" dirty="0" smtClean="0">
                <a:solidFill>
                  <a:schemeClr val="tx1">
                    <a:lumMod val="85000"/>
                  </a:schemeClr>
                </a:solidFill>
                <a:latin typeface="Baskerville Old Face" pitchFamily="18" charset="0"/>
              </a:rPr>
              <a:t>EACHERS</a:t>
            </a:r>
          </a:p>
          <a:p>
            <a:pPr algn="ctr">
              <a:lnSpc>
                <a:spcPct val="70000"/>
              </a:lnSpc>
            </a:pPr>
            <a:r>
              <a:rPr lang="en-US" sz="4000" b="1" dirty="0" smtClean="0">
                <a:solidFill>
                  <a:schemeClr val="tx1">
                    <a:lumMod val="85000"/>
                  </a:schemeClr>
                </a:solidFill>
                <a:latin typeface="Baskerville Old Face" pitchFamily="18" charset="0"/>
              </a:rPr>
              <a:t> </a:t>
            </a:r>
            <a:r>
              <a:rPr lang="en-US" sz="5400" b="1" dirty="0" smtClean="0">
                <a:solidFill>
                  <a:schemeClr val="tx1">
                    <a:lumMod val="85000"/>
                  </a:schemeClr>
                </a:solidFill>
                <a:latin typeface="Baskerville Old Face" pitchFamily="18" charset="0"/>
              </a:rPr>
              <a:t>A</a:t>
            </a:r>
            <a:r>
              <a:rPr lang="en-US" sz="4000" b="1" dirty="0" smtClean="0">
                <a:solidFill>
                  <a:schemeClr val="tx1">
                    <a:lumMod val="85000"/>
                  </a:schemeClr>
                </a:solidFill>
                <a:latin typeface="Baskerville Old Face" pitchFamily="18" charset="0"/>
              </a:rPr>
              <a:t>S</a:t>
            </a:r>
          </a:p>
          <a:p>
            <a:pPr algn="ctr">
              <a:lnSpc>
                <a:spcPct val="70000"/>
              </a:lnSpc>
            </a:pPr>
            <a:r>
              <a:rPr lang="en-US" sz="4000" b="1" dirty="0" smtClean="0">
                <a:solidFill>
                  <a:schemeClr val="tx1">
                    <a:lumMod val="85000"/>
                  </a:schemeClr>
                </a:solidFill>
                <a:latin typeface="Baskerville Old Face" pitchFamily="18" charset="0"/>
              </a:rPr>
              <a:t> </a:t>
            </a:r>
            <a:r>
              <a:rPr lang="en-US" sz="5400" b="1" dirty="0">
                <a:solidFill>
                  <a:schemeClr val="tx1">
                    <a:lumMod val="85000"/>
                  </a:schemeClr>
                </a:solidFill>
                <a:latin typeface="Baskerville Old Face" pitchFamily="18" charset="0"/>
              </a:rPr>
              <a:t>R</a:t>
            </a:r>
            <a:r>
              <a:rPr lang="en-US" sz="4000" b="1" dirty="0">
                <a:solidFill>
                  <a:schemeClr val="tx1">
                    <a:lumMod val="85000"/>
                  </a:schemeClr>
                </a:solidFill>
                <a:latin typeface="Baskerville Old Face" pitchFamily="18" charset="0"/>
              </a:rPr>
              <a:t>ESEARCH </a:t>
            </a:r>
            <a:r>
              <a:rPr lang="en-US" sz="4000" b="1" dirty="0" smtClean="0">
                <a:solidFill>
                  <a:schemeClr val="tx1">
                    <a:lumMod val="85000"/>
                  </a:schemeClr>
                </a:solidFill>
                <a:latin typeface="Baskerville Old Face" pitchFamily="18" charset="0"/>
              </a:rPr>
              <a:t> </a:t>
            </a:r>
            <a:r>
              <a:rPr lang="en-US" sz="5400" b="1" dirty="0" smtClean="0">
                <a:solidFill>
                  <a:schemeClr val="tx1">
                    <a:lumMod val="85000"/>
                  </a:schemeClr>
                </a:solidFill>
                <a:latin typeface="Baskerville Old Face" pitchFamily="18" charset="0"/>
              </a:rPr>
              <a:t>S</a:t>
            </a:r>
            <a:r>
              <a:rPr lang="en-US" sz="4000" b="1" dirty="0" smtClean="0">
                <a:solidFill>
                  <a:schemeClr val="tx1">
                    <a:lumMod val="85000"/>
                  </a:schemeClr>
                </a:solidFill>
                <a:latin typeface="Baskerville Old Face" pitchFamily="18" charset="0"/>
              </a:rPr>
              <a:t>CIENTISTS</a:t>
            </a:r>
            <a:endParaRPr lang="en-US" sz="2000" b="1" dirty="0">
              <a:solidFill>
                <a:schemeClr val="tx1">
                  <a:lumMod val="85000"/>
                </a:schemeClr>
              </a:solidFill>
              <a:latin typeface="Baskerville Old Face" pitchFamily="18" charset="0"/>
            </a:endParaRPr>
          </a:p>
          <a:p>
            <a:pPr algn="ctr">
              <a:lnSpc>
                <a:spcPct val="90000"/>
              </a:lnSpc>
            </a:pPr>
            <a:endParaRPr lang="en-US" u="sng" dirty="0">
              <a:solidFill>
                <a:srgbClr val="FF0000"/>
              </a:solidFill>
              <a:latin typeface="Baskerville Old Face" pitchFamily="18" charset="0"/>
            </a:endParaRPr>
          </a:p>
          <a:p>
            <a:pPr algn="ctr">
              <a:lnSpc>
                <a:spcPct val="90000"/>
              </a:lnSpc>
            </a:pPr>
            <a:endParaRPr lang="en-US" sz="2400" b="1" u="sng" dirty="0">
              <a:solidFill>
                <a:srgbClr val="FF0000"/>
              </a:solidFill>
              <a:effectLst/>
              <a:latin typeface="Baskerville Old Face" pitchFamily="18" charset="0"/>
            </a:endParaRPr>
          </a:p>
        </p:txBody>
      </p:sp>
      <p:pic>
        <p:nvPicPr>
          <p:cNvPr id="139268" name="Picture 4" descr="bigcolor"/>
          <p:cNvPicPr>
            <a:picLocks noChangeAspect="1" noChangeArrowheads="1"/>
          </p:cNvPicPr>
          <p:nvPr/>
        </p:nvPicPr>
        <p:blipFill>
          <a:blip r:embed="rId3" cstate="print"/>
          <a:srcRect/>
          <a:stretch>
            <a:fillRect/>
          </a:stretch>
        </p:blipFill>
        <p:spPr bwMode="auto">
          <a:xfrm>
            <a:off x="4533900" y="5715000"/>
            <a:ext cx="676275" cy="895350"/>
          </a:xfrm>
          <a:prstGeom prst="rect">
            <a:avLst/>
          </a:prstGeom>
          <a:noFill/>
        </p:spPr>
      </p:pic>
      <p:pic>
        <p:nvPicPr>
          <p:cNvPr id="139269" name="Picture 5"/>
          <p:cNvPicPr>
            <a:picLocks noChangeAspect="1" noChangeArrowheads="1"/>
          </p:cNvPicPr>
          <p:nvPr/>
        </p:nvPicPr>
        <p:blipFill>
          <a:blip r:embed="rId4" cstate="print"/>
          <a:srcRect/>
          <a:stretch>
            <a:fillRect/>
          </a:stretch>
        </p:blipFill>
        <p:spPr bwMode="auto">
          <a:xfrm rot="5400000">
            <a:off x="2378868" y="5577682"/>
            <a:ext cx="804863" cy="1143000"/>
          </a:xfrm>
          <a:prstGeom prst="rect">
            <a:avLst/>
          </a:prstGeom>
          <a:noFill/>
          <a:ln w="9525">
            <a:noFill/>
            <a:miter lim="800000"/>
            <a:headEnd/>
            <a:tailEnd/>
          </a:ln>
          <a:effectLst/>
        </p:spPr>
      </p:pic>
      <p:pic>
        <p:nvPicPr>
          <p:cNvPr id="139270" name="Picture 6" descr="AOS logo_vertical_2color"/>
          <p:cNvPicPr>
            <a:picLocks noChangeAspect="1" noChangeArrowheads="1"/>
          </p:cNvPicPr>
          <p:nvPr/>
        </p:nvPicPr>
        <p:blipFill>
          <a:blip r:embed="rId5" cstate="print"/>
          <a:srcRect/>
          <a:stretch>
            <a:fillRect/>
          </a:stretch>
        </p:blipFill>
        <p:spPr bwMode="auto">
          <a:xfrm>
            <a:off x="6400800" y="5703888"/>
            <a:ext cx="990600" cy="915987"/>
          </a:xfrm>
          <a:prstGeom prst="rect">
            <a:avLst/>
          </a:prstGeom>
          <a:noFill/>
        </p:spPr>
      </p:pic>
      <p:pic>
        <p:nvPicPr>
          <p:cNvPr id="139271" name="Picture 7" descr="FlashingStar1"/>
          <p:cNvPicPr>
            <a:picLocks noChangeAspect="1" noChangeArrowheads="1" noCrop="1"/>
          </p:cNvPicPr>
          <p:nvPr/>
        </p:nvPicPr>
        <p:blipFill>
          <a:blip r:embed="rId6" cstate="print">
            <a:lum bright="10000" contrast="2000"/>
          </a:blip>
          <a:srcRect/>
          <a:stretch>
            <a:fillRect/>
          </a:stretch>
        </p:blipFill>
        <p:spPr bwMode="auto">
          <a:xfrm>
            <a:off x="7391400" y="0"/>
            <a:ext cx="1828800" cy="1768475"/>
          </a:xfrm>
          <a:prstGeom prst="rect">
            <a:avLst/>
          </a:prstGeom>
          <a:noFill/>
        </p:spPr>
      </p:pic>
      <p:sp>
        <p:nvSpPr>
          <p:cNvPr id="8" name="Rectangle 7"/>
          <p:cNvSpPr/>
          <p:nvPr/>
        </p:nvSpPr>
        <p:spPr>
          <a:xfrm>
            <a:off x="3289667" y="1828800"/>
            <a:ext cx="3174267"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askerville Old Face" pitchFamily="18" charset="0"/>
              </a:rPr>
              <a:t> </a:t>
            </a:r>
            <a:r>
              <a:rPr lang="en-US" sz="5400" b="1" u="sng" dirty="0">
                <a:ln>
                  <a:prstDash val="solid"/>
                </a:ln>
                <a:solidFill>
                  <a:srgbClr val="FFCC00"/>
                </a:solidFill>
                <a:effectLst>
                  <a:outerShdw blurRad="88000" dist="50800" dir="5040000" algn="tl">
                    <a:schemeClr val="accent4">
                      <a:tint val="80000"/>
                      <a:satMod val="250000"/>
                      <a:alpha val="45000"/>
                    </a:schemeClr>
                  </a:outerShdw>
                </a:effectLst>
                <a:latin typeface="Baskerville Old Face" pitchFamily="18" charset="0"/>
              </a:rPr>
              <a:t>S T A R </a:t>
            </a:r>
            <a:r>
              <a:rPr lang="en-US" sz="5400" b="1" u="sng" dirty="0" smtClean="0">
                <a:ln>
                  <a:prstDash val="solid"/>
                </a:ln>
                <a:solidFill>
                  <a:srgbClr val="FFCC00"/>
                </a:solidFill>
                <a:effectLst>
                  <a:outerShdw blurRad="88000" dist="50800" dir="5040000" algn="tl">
                    <a:schemeClr val="accent4">
                      <a:tint val="80000"/>
                      <a:satMod val="250000"/>
                      <a:alpha val="45000"/>
                    </a:schemeClr>
                  </a:outerShdw>
                </a:effectLst>
                <a:latin typeface="Baskerville Old Face" pitchFamily="18" charset="0"/>
              </a:rPr>
              <a:t>S</a:t>
            </a:r>
            <a:endParaRPr lang="en-US" sz="5400" b="1" dirty="0">
              <a:ln>
                <a:prstDash val="solid"/>
              </a:ln>
              <a:solidFill>
                <a:srgbClr val="FFCC00"/>
              </a:solidFill>
              <a:effectLst>
                <a:outerShdw blurRad="88000" dist="50800" dir="5040000" algn="tl">
                  <a:schemeClr val="accent4">
                    <a:tint val="80000"/>
                    <a:satMod val="250000"/>
                    <a:alpha val="45000"/>
                  </a:schemeClr>
                </a:outerShdw>
              </a:effectLst>
            </a:endParaRPr>
          </a:p>
        </p:txBody>
      </p:sp>
      <p:sp>
        <p:nvSpPr>
          <p:cNvPr id="9" name="Slide Number Placeholder 8"/>
          <p:cNvSpPr>
            <a:spLocks noGrp="1"/>
          </p:cNvSpPr>
          <p:nvPr>
            <p:ph type="sldNum" sz="quarter" idx="4"/>
          </p:nvPr>
        </p:nvSpPr>
        <p:spPr/>
        <p:txBody>
          <a:bodyPr/>
          <a:lstStyle/>
          <a:p>
            <a:fld id="{3259EA9E-861C-46D1-B9C1-E598D5DCD0F2}"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0326" y="381000"/>
            <a:ext cx="7529625" cy="830997"/>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askerville Old Face" pitchFamily="18" charset="0"/>
              </a:rPr>
              <a:t> </a:t>
            </a:r>
            <a:r>
              <a:rPr lang="en-US" sz="4400" b="1" u="sng" dirty="0" smtClean="0">
                <a:ln>
                  <a:prstDash val="solid"/>
                </a:ln>
                <a:solidFill>
                  <a:srgbClr val="FFCC00"/>
                </a:solidFill>
                <a:effectLst>
                  <a:outerShdw blurRad="88000" dist="50800" dir="5040000" algn="tl">
                    <a:schemeClr val="accent4">
                      <a:tint val="80000"/>
                      <a:satMod val="250000"/>
                      <a:alpha val="45000"/>
                    </a:schemeClr>
                  </a:outerShdw>
                </a:effectLst>
                <a:latin typeface="Baskerville Old Face" pitchFamily="18" charset="0"/>
              </a:rPr>
              <a:t>STARS  SUCCESS  STORIES</a:t>
            </a:r>
            <a:endParaRPr lang="en-US" sz="4800" b="1" dirty="0">
              <a:ln>
                <a:prstDash val="solid"/>
              </a:ln>
              <a:solidFill>
                <a:srgbClr val="FFCC00"/>
              </a:solidFill>
              <a:effectLst>
                <a:outerShdw blurRad="88000" dist="50800" dir="5040000" algn="tl">
                  <a:schemeClr val="accent4">
                    <a:tint val="80000"/>
                    <a:satMod val="250000"/>
                    <a:alpha val="45000"/>
                  </a:schemeClr>
                </a:outerShdw>
              </a:effectLst>
            </a:endParaRPr>
          </a:p>
        </p:txBody>
      </p:sp>
      <p:sp>
        <p:nvSpPr>
          <p:cNvPr id="5" name="TextBox 4"/>
          <p:cNvSpPr txBox="1"/>
          <p:nvPr/>
        </p:nvSpPr>
        <p:spPr>
          <a:xfrm>
            <a:off x="1447800" y="2286000"/>
            <a:ext cx="6781800" cy="3785652"/>
          </a:xfrm>
          <a:prstGeom prst="rect">
            <a:avLst/>
          </a:prstGeom>
          <a:noFill/>
        </p:spPr>
        <p:txBody>
          <a:bodyPr wrap="square" rtlCol="0">
            <a:spAutoFit/>
          </a:bodyPr>
          <a:lstStyle/>
          <a:p>
            <a:pPr algn="ctr"/>
            <a:r>
              <a:rPr lang="en-US" sz="2400" u="sng" dirty="0" err="1" smtClean="0"/>
              <a:t>Rishub</a:t>
            </a:r>
            <a:r>
              <a:rPr lang="en-US" sz="2400" u="sng" dirty="0" smtClean="0"/>
              <a:t> </a:t>
            </a:r>
            <a:r>
              <a:rPr lang="en-US" sz="2400" u="sng" dirty="0" err="1" smtClean="0"/>
              <a:t>Keelara</a:t>
            </a:r>
            <a:r>
              <a:rPr lang="en-US" sz="2400" u="sng" dirty="0" smtClean="0"/>
              <a:t>, MICDS 2009-2010 Junior</a:t>
            </a:r>
            <a:r>
              <a:rPr lang="en-US" dirty="0" smtClean="0"/>
              <a:t> </a:t>
            </a:r>
          </a:p>
          <a:p>
            <a:pPr algn="ctr"/>
            <a:endParaRPr lang="en-US" dirty="0" smtClean="0"/>
          </a:p>
          <a:p>
            <a:pPr algn="ctr"/>
            <a:r>
              <a:rPr lang="en-US" sz="2200" dirty="0" err="1" smtClean="0"/>
              <a:t>Rishub</a:t>
            </a:r>
            <a:r>
              <a:rPr lang="en-US" sz="2200" dirty="0" smtClean="0"/>
              <a:t> assisted Dr. Paul Schlesinger, Washington University, in his work studying the </a:t>
            </a:r>
            <a:r>
              <a:rPr lang="en-US" sz="2200" dirty="0" err="1" smtClean="0"/>
              <a:t>Bax</a:t>
            </a:r>
            <a:r>
              <a:rPr lang="en-US" sz="2200" dirty="0" smtClean="0"/>
              <a:t> protein, which is instrumental in making apoptosis happen.  Apoptosis is the process by which cells die, and when it doesn’t occur, diseases like cancer can.  </a:t>
            </a:r>
            <a:r>
              <a:rPr lang="en-US" sz="2200" dirty="0" err="1" smtClean="0"/>
              <a:t>Keelara</a:t>
            </a:r>
            <a:r>
              <a:rPr lang="en-US" sz="2200" dirty="0" smtClean="0"/>
              <a:t> wrote a paper about his findings, and took such good care of his </a:t>
            </a:r>
            <a:r>
              <a:rPr lang="en-US" sz="2200" dirty="0" err="1" smtClean="0"/>
              <a:t>Bax</a:t>
            </a:r>
            <a:r>
              <a:rPr lang="en-US" sz="2200" dirty="0" smtClean="0"/>
              <a:t> protein cultures that Rice University asked for them.  He is attending the 2010 summer Research Science Institute at MIT. </a:t>
            </a:r>
            <a:endParaRPr lang="en-US" sz="2200" dirty="0"/>
          </a:p>
        </p:txBody>
      </p:sp>
      <p:sp>
        <p:nvSpPr>
          <p:cNvPr id="6" name="TextBox 5"/>
          <p:cNvSpPr txBox="1"/>
          <p:nvPr/>
        </p:nvSpPr>
        <p:spPr>
          <a:xfrm>
            <a:off x="3034939" y="1295400"/>
            <a:ext cx="3200400" cy="461665"/>
          </a:xfrm>
          <a:prstGeom prst="rect">
            <a:avLst/>
          </a:prstGeom>
          <a:noFill/>
        </p:spPr>
        <p:txBody>
          <a:bodyPr wrap="square" rtlCol="0">
            <a:spAutoFit/>
          </a:bodyPr>
          <a:lstStyle/>
          <a:p>
            <a:r>
              <a:rPr lang="en-US" sz="2400" u="sng" dirty="0" smtClean="0">
                <a:solidFill>
                  <a:srgbClr val="FFC000"/>
                </a:solidFill>
              </a:rPr>
              <a:t>2009 STARS Graduate</a:t>
            </a:r>
            <a:endParaRPr lang="en-US" sz="2400" u="sng" dirty="0">
              <a:solidFill>
                <a:srgbClr val="FFC000"/>
              </a:solidFill>
            </a:endParaRPr>
          </a:p>
        </p:txBody>
      </p:sp>
      <p:sp>
        <p:nvSpPr>
          <p:cNvPr id="7" name="Slide Number Placeholder 6"/>
          <p:cNvSpPr>
            <a:spLocks noGrp="1"/>
          </p:cNvSpPr>
          <p:nvPr>
            <p:ph type="sldNum" sz="quarter" idx="12"/>
          </p:nvPr>
        </p:nvSpPr>
        <p:spPr/>
        <p:txBody>
          <a:bodyPr/>
          <a:lstStyle/>
          <a:p>
            <a:fld id="{5991CD63-3F63-43D8-A391-CABA17C18FA0}"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0326" y="381000"/>
            <a:ext cx="7529625" cy="830997"/>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askerville Old Face" pitchFamily="18" charset="0"/>
              </a:rPr>
              <a:t> </a:t>
            </a:r>
            <a:r>
              <a:rPr lang="en-US" sz="4400" b="1" u="sng" dirty="0" smtClean="0">
                <a:ln>
                  <a:prstDash val="solid"/>
                </a:ln>
                <a:solidFill>
                  <a:srgbClr val="FFCC00"/>
                </a:solidFill>
                <a:effectLst>
                  <a:outerShdw blurRad="88000" dist="50800" dir="5040000" algn="tl">
                    <a:schemeClr val="accent4">
                      <a:tint val="80000"/>
                      <a:satMod val="250000"/>
                      <a:alpha val="45000"/>
                    </a:schemeClr>
                  </a:outerShdw>
                </a:effectLst>
                <a:latin typeface="Baskerville Old Face" pitchFamily="18" charset="0"/>
              </a:rPr>
              <a:t>STARS  SUCCESS  STORIES</a:t>
            </a:r>
            <a:endParaRPr lang="en-US" sz="4800" b="1" dirty="0">
              <a:ln>
                <a:prstDash val="solid"/>
              </a:ln>
              <a:solidFill>
                <a:srgbClr val="FFCC00"/>
              </a:solidFill>
              <a:effectLst>
                <a:outerShdw blurRad="88000" dist="50800" dir="5040000" algn="tl">
                  <a:schemeClr val="accent4">
                    <a:tint val="80000"/>
                    <a:satMod val="250000"/>
                    <a:alpha val="45000"/>
                  </a:schemeClr>
                </a:outerShdw>
              </a:effectLst>
            </a:endParaRPr>
          </a:p>
        </p:txBody>
      </p:sp>
      <p:sp>
        <p:nvSpPr>
          <p:cNvPr id="6" name="TextBox 5"/>
          <p:cNvSpPr txBox="1"/>
          <p:nvPr/>
        </p:nvSpPr>
        <p:spPr>
          <a:xfrm>
            <a:off x="1447800" y="1219200"/>
            <a:ext cx="6476999" cy="461665"/>
          </a:xfrm>
          <a:prstGeom prst="rect">
            <a:avLst/>
          </a:prstGeom>
          <a:noFill/>
        </p:spPr>
        <p:txBody>
          <a:bodyPr wrap="square" rtlCol="0">
            <a:spAutoFit/>
          </a:bodyPr>
          <a:lstStyle/>
          <a:p>
            <a:pPr algn="ctr"/>
            <a:r>
              <a:rPr lang="en-US" sz="2400" u="sng" dirty="0" smtClean="0">
                <a:solidFill>
                  <a:srgbClr val="FFC000"/>
                </a:solidFill>
              </a:rPr>
              <a:t>Sample 2008-2009 STARS Graduates</a:t>
            </a:r>
            <a:endParaRPr lang="en-US" sz="2400" u="sng" dirty="0">
              <a:solidFill>
                <a:srgbClr val="FFC000"/>
              </a:solidFill>
            </a:endParaRPr>
          </a:p>
        </p:txBody>
      </p:sp>
      <p:sp>
        <p:nvSpPr>
          <p:cNvPr id="5" name="TextBox 4"/>
          <p:cNvSpPr txBox="1"/>
          <p:nvPr/>
        </p:nvSpPr>
        <p:spPr>
          <a:xfrm>
            <a:off x="990600" y="2133600"/>
            <a:ext cx="7772400" cy="3970318"/>
          </a:xfrm>
          <a:prstGeom prst="rect">
            <a:avLst/>
          </a:prstGeom>
          <a:noFill/>
        </p:spPr>
        <p:txBody>
          <a:bodyPr wrap="square" rtlCol="0">
            <a:spAutoFit/>
          </a:bodyPr>
          <a:lstStyle/>
          <a:p>
            <a:r>
              <a:rPr lang="en-US" u="sng" dirty="0" smtClean="0"/>
              <a:t>Name</a:t>
            </a:r>
            <a:r>
              <a:rPr lang="en-US" dirty="0" smtClean="0"/>
              <a:t>			</a:t>
            </a:r>
            <a:r>
              <a:rPr lang="en-US" u="sng" dirty="0" smtClean="0"/>
              <a:t>Institution</a:t>
            </a:r>
            <a:r>
              <a:rPr lang="en-US" dirty="0" smtClean="0"/>
              <a:t>		</a:t>
            </a:r>
            <a:r>
              <a:rPr lang="en-US" u="sng" dirty="0" smtClean="0"/>
              <a:t>Intended Major</a:t>
            </a:r>
          </a:p>
          <a:p>
            <a:endParaRPr lang="en-US" u="sng" dirty="0" smtClean="0"/>
          </a:p>
          <a:p>
            <a:r>
              <a:rPr lang="en-US" dirty="0" smtClean="0"/>
              <a:t>Anderson, Kelsey		Vanderbilt		Economics</a:t>
            </a:r>
          </a:p>
          <a:p>
            <a:r>
              <a:rPr lang="en-US" dirty="0" err="1" smtClean="0"/>
              <a:t>Babbra</a:t>
            </a:r>
            <a:r>
              <a:rPr lang="en-US" dirty="0" smtClean="0"/>
              <a:t>, </a:t>
            </a:r>
            <a:r>
              <a:rPr lang="en-US" dirty="0" err="1" smtClean="0"/>
              <a:t>Mandeep</a:t>
            </a:r>
            <a:r>
              <a:rPr lang="en-US" dirty="0" smtClean="0"/>
              <a:t>		Saint Louis Univ.		Biology (Medical</a:t>
            </a:r>
          </a:p>
          <a:p>
            <a:r>
              <a:rPr lang="en-US" dirty="0" smtClean="0"/>
              <a:t>						Scholar Program)</a:t>
            </a:r>
          </a:p>
          <a:p>
            <a:r>
              <a:rPr lang="en-US" dirty="0" smtClean="0"/>
              <a:t>Berger, Jack		Princeton		Biophysics &amp; Hockey</a:t>
            </a:r>
          </a:p>
          <a:p>
            <a:r>
              <a:rPr lang="en-US" dirty="0" err="1" smtClean="0"/>
              <a:t>Bleeke</a:t>
            </a:r>
            <a:r>
              <a:rPr lang="en-US" dirty="0" smtClean="0"/>
              <a:t>, Jeremy		Columbia		Undecided</a:t>
            </a:r>
          </a:p>
          <a:p>
            <a:r>
              <a:rPr lang="en-US" dirty="0" smtClean="0"/>
              <a:t>Cao, Erica		Princeton		Neuroscience</a:t>
            </a:r>
          </a:p>
          <a:p>
            <a:r>
              <a:rPr lang="en-US" dirty="0" smtClean="0"/>
              <a:t>Carter, Nicole		Harvard			Biology/</a:t>
            </a:r>
            <a:r>
              <a:rPr lang="en-US" dirty="0" err="1" smtClean="0"/>
              <a:t>Gov’t</a:t>
            </a:r>
            <a:r>
              <a:rPr lang="en-US" dirty="0" smtClean="0"/>
              <a:t>./Lang.</a:t>
            </a:r>
          </a:p>
          <a:p>
            <a:r>
              <a:rPr lang="en-US" dirty="0" smtClean="0"/>
              <a:t>Chen, Jack		Duke			Biomed. Engineering</a:t>
            </a:r>
          </a:p>
          <a:p>
            <a:r>
              <a:rPr lang="en-US" dirty="0" smtClean="0"/>
              <a:t>Coleman, Mara		U. of MO-Columbia	Biochemistry</a:t>
            </a:r>
          </a:p>
          <a:p>
            <a:r>
              <a:rPr lang="en-US" dirty="0" smtClean="0"/>
              <a:t>Collins, Roy		Yale			Pre-med. &amp; Football</a:t>
            </a:r>
          </a:p>
          <a:p>
            <a:r>
              <a:rPr lang="en-US" dirty="0" smtClean="0"/>
              <a:t>Diamond, </a:t>
            </a:r>
            <a:r>
              <a:rPr lang="en-US" dirty="0" err="1" smtClean="0"/>
              <a:t>Ricki</a:t>
            </a:r>
            <a:r>
              <a:rPr lang="en-US" dirty="0" smtClean="0"/>
              <a:t>		Tulane			Undecided</a:t>
            </a:r>
          </a:p>
          <a:p>
            <a:r>
              <a:rPr lang="en-US" dirty="0" smtClean="0"/>
              <a:t>Dickerson, Cody		U. of Pittsburg		Mathematics</a:t>
            </a:r>
            <a:endParaRPr lang="en-US" dirty="0"/>
          </a:p>
        </p:txBody>
      </p:sp>
      <p:sp>
        <p:nvSpPr>
          <p:cNvPr id="7" name="Slide Number Placeholder 6"/>
          <p:cNvSpPr>
            <a:spLocks noGrp="1"/>
          </p:cNvSpPr>
          <p:nvPr>
            <p:ph type="sldNum" sz="quarter" idx="12"/>
          </p:nvPr>
        </p:nvSpPr>
        <p:spPr/>
        <p:txBody>
          <a:bodyPr/>
          <a:lstStyle/>
          <a:p>
            <a:fld id="{5991CD63-3F63-43D8-A391-CABA17C18FA0}"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0326" y="381000"/>
            <a:ext cx="7529625" cy="830997"/>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askerville Old Face" pitchFamily="18" charset="0"/>
              </a:rPr>
              <a:t> </a:t>
            </a:r>
            <a:r>
              <a:rPr lang="en-US" sz="4400" b="1" u="sng" dirty="0" smtClean="0">
                <a:ln>
                  <a:prstDash val="solid"/>
                </a:ln>
                <a:solidFill>
                  <a:srgbClr val="FFCC00"/>
                </a:solidFill>
                <a:effectLst>
                  <a:outerShdw blurRad="88000" dist="50800" dir="5040000" algn="tl">
                    <a:schemeClr val="accent4">
                      <a:tint val="80000"/>
                      <a:satMod val="250000"/>
                      <a:alpha val="45000"/>
                    </a:schemeClr>
                  </a:outerShdw>
                </a:effectLst>
                <a:latin typeface="Baskerville Old Face" pitchFamily="18" charset="0"/>
              </a:rPr>
              <a:t>STARS  SUCCESS  STORIES</a:t>
            </a:r>
            <a:endParaRPr lang="en-US" sz="4800" b="1" dirty="0">
              <a:ln>
                <a:prstDash val="solid"/>
              </a:ln>
              <a:solidFill>
                <a:srgbClr val="FFCC00"/>
              </a:solidFill>
              <a:effectLst>
                <a:outerShdw blurRad="88000" dist="50800" dir="5040000" algn="tl">
                  <a:schemeClr val="accent4">
                    <a:tint val="80000"/>
                    <a:satMod val="250000"/>
                    <a:alpha val="45000"/>
                  </a:schemeClr>
                </a:outerShdw>
              </a:effectLst>
            </a:endParaRPr>
          </a:p>
        </p:txBody>
      </p:sp>
      <p:sp>
        <p:nvSpPr>
          <p:cNvPr id="6" name="TextBox 5"/>
          <p:cNvSpPr txBox="1"/>
          <p:nvPr/>
        </p:nvSpPr>
        <p:spPr>
          <a:xfrm>
            <a:off x="1447800" y="1219200"/>
            <a:ext cx="6476999" cy="461665"/>
          </a:xfrm>
          <a:prstGeom prst="rect">
            <a:avLst/>
          </a:prstGeom>
          <a:noFill/>
        </p:spPr>
        <p:txBody>
          <a:bodyPr wrap="square" rtlCol="0">
            <a:spAutoFit/>
          </a:bodyPr>
          <a:lstStyle/>
          <a:p>
            <a:pPr algn="ctr"/>
            <a:r>
              <a:rPr lang="en-US" sz="2400" u="sng" dirty="0" smtClean="0">
                <a:solidFill>
                  <a:srgbClr val="FFC000"/>
                </a:solidFill>
              </a:rPr>
              <a:t>Sample 2008-2009 STARS Graduates</a:t>
            </a:r>
            <a:endParaRPr lang="en-US" sz="2400" u="sng" dirty="0">
              <a:solidFill>
                <a:srgbClr val="FFC000"/>
              </a:solidFill>
            </a:endParaRPr>
          </a:p>
        </p:txBody>
      </p:sp>
      <p:sp>
        <p:nvSpPr>
          <p:cNvPr id="5" name="TextBox 4"/>
          <p:cNvSpPr txBox="1"/>
          <p:nvPr/>
        </p:nvSpPr>
        <p:spPr>
          <a:xfrm>
            <a:off x="990600" y="1981200"/>
            <a:ext cx="7772400" cy="4385816"/>
          </a:xfrm>
          <a:prstGeom prst="rect">
            <a:avLst/>
          </a:prstGeom>
          <a:noFill/>
        </p:spPr>
        <p:txBody>
          <a:bodyPr wrap="square" rtlCol="0">
            <a:spAutoFit/>
          </a:bodyPr>
          <a:lstStyle/>
          <a:p>
            <a:r>
              <a:rPr lang="en-US" u="sng" dirty="0" smtClean="0"/>
              <a:t>Name</a:t>
            </a:r>
            <a:r>
              <a:rPr lang="en-US" dirty="0" smtClean="0"/>
              <a:t>			</a:t>
            </a:r>
            <a:r>
              <a:rPr lang="en-US" u="sng" dirty="0" smtClean="0"/>
              <a:t>Institution</a:t>
            </a:r>
            <a:r>
              <a:rPr lang="en-US" dirty="0" smtClean="0"/>
              <a:t>		</a:t>
            </a:r>
            <a:r>
              <a:rPr lang="en-US" u="sng" dirty="0" smtClean="0"/>
              <a:t>Intended Major</a:t>
            </a:r>
          </a:p>
          <a:p>
            <a:endParaRPr lang="en-US" sz="900" u="sng" dirty="0" smtClean="0"/>
          </a:p>
          <a:p>
            <a:r>
              <a:rPr lang="en-US" dirty="0" err="1" smtClean="0"/>
              <a:t>Gabliani</a:t>
            </a:r>
            <a:r>
              <a:rPr lang="en-US" dirty="0" smtClean="0"/>
              <a:t>, </a:t>
            </a:r>
            <a:r>
              <a:rPr lang="en-US" dirty="0" err="1" smtClean="0"/>
              <a:t>Khira</a:t>
            </a:r>
            <a:r>
              <a:rPr lang="en-US" dirty="0" smtClean="0"/>
              <a:t>		New York Univ.		Business</a:t>
            </a:r>
          </a:p>
          <a:p>
            <a:r>
              <a:rPr lang="en-US" dirty="0" err="1" smtClean="0"/>
              <a:t>Ghosh</a:t>
            </a:r>
            <a:r>
              <a:rPr lang="en-US" dirty="0" smtClean="0"/>
              <a:t>, Trina		UMKC			Medicine</a:t>
            </a:r>
          </a:p>
          <a:p>
            <a:r>
              <a:rPr lang="en-US" dirty="0" err="1" smtClean="0"/>
              <a:t>Hausfater</a:t>
            </a:r>
            <a:r>
              <a:rPr lang="en-US" dirty="0" smtClean="0"/>
              <a:t>, Nate		Washington Univ.		Biochemistry</a:t>
            </a:r>
          </a:p>
          <a:p>
            <a:r>
              <a:rPr lang="en-US" dirty="0" smtClean="0"/>
              <a:t>Huang, Marshall		Purdue			Chem. Engineering</a:t>
            </a:r>
          </a:p>
          <a:p>
            <a:r>
              <a:rPr lang="en-US" dirty="0" smtClean="0"/>
              <a:t>Hwang, Julie		UCLA			Biochemistry</a:t>
            </a:r>
          </a:p>
          <a:p>
            <a:r>
              <a:rPr lang="en-US" dirty="0" smtClean="0"/>
              <a:t>James, Emma		McGill Univ.		Science (Pre-med.)</a:t>
            </a:r>
          </a:p>
          <a:p>
            <a:r>
              <a:rPr lang="en-US" dirty="0" smtClean="0"/>
              <a:t>Jemison, Michael		Harvard			Mathematics</a:t>
            </a:r>
          </a:p>
          <a:p>
            <a:r>
              <a:rPr lang="en-US" dirty="0" smtClean="0"/>
              <a:t>Jin, Michael		Yale			Molecular Biophysics</a:t>
            </a:r>
          </a:p>
          <a:p>
            <a:r>
              <a:rPr lang="en-US" dirty="0" smtClean="0"/>
              <a:t>						&amp; Biochemistry</a:t>
            </a:r>
          </a:p>
          <a:p>
            <a:r>
              <a:rPr lang="en-US" dirty="0" smtClean="0"/>
              <a:t>Kelly, Shannon		Furman Univ.		Chemistry</a:t>
            </a:r>
          </a:p>
          <a:p>
            <a:r>
              <a:rPr lang="en-US" dirty="0" err="1" smtClean="0"/>
              <a:t>Lally</a:t>
            </a:r>
            <a:r>
              <a:rPr lang="en-US" dirty="0" smtClean="0"/>
              <a:t>, Jack		Notre Dame		Biology (Pre-med.)</a:t>
            </a:r>
          </a:p>
          <a:p>
            <a:r>
              <a:rPr lang="en-US" dirty="0" smtClean="0"/>
              <a:t>Li, Erin			Duke			Biology</a:t>
            </a:r>
          </a:p>
          <a:p>
            <a:r>
              <a:rPr lang="en-US" dirty="0" smtClean="0"/>
              <a:t>Liu, Cassie		Wesleyan Univ.		Biochemistry</a:t>
            </a:r>
          </a:p>
          <a:p>
            <a:r>
              <a:rPr lang="en-US" dirty="0" smtClean="0"/>
              <a:t>Lyss, Rebecca		UM-St. Louis	</a:t>
            </a:r>
            <a:r>
              <a:rPr lang="en-US" smtClean="0"/>
              <a:t>	Engineering</a:t>
            </a:r>
            <a:endParaRPr lang="en-US" dirty="0"/>
          </a:p>
        </p:txBody>
      </p:sp>
      <p:sp>
        <p:nvSpPr>
          <p:cNvPr id="7" name="Slide Number Placeholder 6"/>
          <p:cNvSpPr>
            <a:spLocks noGrp="1"/>
          </p:cNvSpPr>
          <p:nvPr>
            <p:ph type="sldNum" sz="quarter" idx="12"/>
          </p:nvPr>
        </p:nvSpPr>
        <p:spPr/>
        <p:txBody>
          <a:bodyPr/>
          <a:lstStyle/>
          <a:p>
            <a:fld id="{5991CD63-3F63-43D8-A391-CABA17C18FA0}"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0326" y="381000"/>
            <a:ext cx="7529625" cy="830997"/>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askerville Old Face" pitchFamily="18" charset="0"/>
              </a:rPr>
              <a:t> </a:t>
            </a:r>
            <a:r>
              <a:rPr lang="en-US" sz="4400" b="1" u="sng" dirty="0" smtClean="0">
                <a:ln>
                  <a:prstDash val="solid"/>
                </a:ln>
                <a:solidFill>
                  <a:srgbClr val="FFCC00"/>
                </a:solidFill>
                <a:effectLst>
                  <a:outerShdw blurRad="88000" dist="50800" dir="5040000" algn="tl">
                    <a:schemeClr val="accent4">
                      <a:tint val="80000"/>
                      <a:satMod val="250000"/>
                      <a:alpha val="45000"/>
                    </a:schemeClr>
                  </a:outerShdw>
                </a:effectLst>
                <a:latin typeface="Baskerville Old Face" pitchFamily="18" charset="0"/>
              </a:rPr>
              <a:t>STARS  SUCCESS  STORIES</a:t>
            </a:r>
            <a:endParaRPr lang="en-US" sz="4800" b="1" dirty="0">
              <a:ln>
                <a:prstDash val="solid"/>
              </a:ln>
              <a:solidFill>
                <a:srgbClr val="FFCC00"/>
              </a:solidFill>
              <a:effectLst>
                <a:outerShdw blurRad="88000" dist="50800" dir="5040000" algn="tl">
                  <a:schemeClr val="accent4">
                    <a:tint val="80000"/>
                    <a:satMod val="250000"/>
                    <a:alpha val="45000"/>
                  </a:schemeClr>
                </a:outerShdw>
              </a:effectLst>
            </a:endParaRPr>
          </a:p>
        </p:txBody>
      </p:sp>
      <p:sp>
        <p:nvSpPr>
          <p:cNvPr id="6" name="TextBox 5"/>
          <p:cNvSpPr txBox="1"/>
          <p:nvPr/>
        </p:nvSpPr>
        <p:spPr>
          <a:xfrm>
            <a:off x="1447800" y="1371600"/>
            <a:ext cx="6476999" cy="461665"/>
          </a:xfrm>
          <a:prstGeom prst="rect">
            <a:avLst/>
          </a:prstGeom>
          <a:noFill/>
        </p:spPr>
        <p:txBody>
          <a:bodyPr wrap="square" rtlCol="0">
            <a:spAutoFit/>
          </a:bodyPr>
          <a:lstStyle/>
          <a:p>
            <a:pPr algn="ctr"/>
            <a:r>
              <a:rPr lang="en-US" sz="2400" u="sng" dirty="0" smtClean="0">
                <a:solidFill>
                  <a:srgbClr val="FFC000"/>
                </a:solidFill>
              </a:rPr>
              <a:t>Sample 2008-2009 STARS Graduates</a:t>
            </a:r>
            <a:endParaRPr lang="en-US" sz="2400" u="sng" dirty="0">
              <a:solidFill>
                <a:srgbClr val="FFC000"/>
              </a:solidFill>
            </a:endParaRPr>
          </a:p>
        </p:txBody>
      </p:sp>
      <p:sp>
        <p:nvSpPr>
          <p:cNvPr id="5" name="TextBox 4"/>
          <p:cNvSpPr txBox="1"/>
          <p:nvPr/>
        </p:nvSpPr>
        <p:spPr>
          <a:xfrm>
            <a:off x="990600" y="2133600"/>
            <a:ext cx="7772400" cy="3970318"/>
          </a:xfrm>
          <a:prstGeom prst="rect">
            <a:avLst/>
          </a:prstGeom>
          <a:noFill/>
        </p:spPr>
        <p:txBody>
          <a:bodyPr wrap="square" rtlCol="0">
            <a:spAutoFit/>
          </a:bodyPr>
          <a:lstStyle/>
          <a:p>
            <a:r>
              <a:rPr lang="en-US" u="sng" dirty="0" smtClean="0"/>
              <a:t>Name</a:t>
            </a:r>
            <a:r>
              <a:rPr lang="en-US" dirty="0" smtClean="0"/>
              <a:t>			</a:t>
            </a:r>
            <a:r>
              <a:rPr lang="en-US" u="sng" dirty="0" smtClean="0"/>
              <a:t>Institution</a:t>
            </a:r>
            <a:r>
              <a:rPr lang="en-US" dirty="0" smtClean="0"/>
              <a:t>		</a:t>
            </a:r>
            <a:r>
              <a:rPr lang="en-US" u="sng" dirty="0" smtClean="0"/>
              <a:t>Intended Major</a:t>
            </a:r>
          </a:p>
          <a:p>
            <a:endParaRPr lang="en-US" sz="1050" u="sng" dirty="0" smtClean="0"/>
          </a:p>
          <a:p>
            <a:r>
              <a:rPr lang="en-US" dirty="0" smtClean="0"/>
              <a:t>Moore, Tiffany		</a:t>
            </a:r>
            <a:r>
              <a:rPr lang="en-US" dirty="0" err="1" smtClean="0"/>
              <a:t>Lindenwood</a:t>
            </a:r>
            <a:r>
              <a:rPr lang="en-US" dirty="0" smtClean="0"/>
              <a:t>		Undecided</a:t>
            </a:r>
          </a:p>
          <a:p>
            <a:r>
              <a:rPr lang="en-US" dirty="0" smtClean="0"/>
              <a:t>Parekh, </a:t>
            </a:r>
            <a:r>
              <a:rPr lang="en-US" dirty="0" err="1" smtClean="0"/>
              <a:t>Sejal</a:t>
            </a:r>
            <a:r>
              <a:rPr lang="en-US" dirty="0" smtClean="0"/>
              <a:t>		Stanford			Biology</a:t>
            </a:r>
          </a:p>
          <a:p>
            <a:r>
              <a:rPr lang="en-US" dirty="0" err="1" smtClean="0"/>
              <a:t>Rajguru</a:t>
            </a:r>
            <a:r>
              <a:rPr lang="en-US" dirty="0" smtClean="0"/>
              <a:t>, </a:t>
            </a:r>
            <a:r>
              <a:rPr lang="en-US" dirty="0" err="1" smtClean="0"/>
              <a:t>Pooja</a:t>
            </a:r>
            <a:r>
              <a:rPr lang="en-US" dirty="0" smtClean="0"/>
              <a:t>		U. of Arizona		Bio-systems Eng.</a:t>
            </a:r>
          </a:p>
          <a:p>
            <a:r>
              <a:rPr lang="en-US" dirty="0" smtClean="0"/>
              <a:t>Schwartz, Elliot		U. of Illinois (C/U)		Aerospace Eng.</a:t>
            </a:r>
          </a:p>
          <a:p>
            <a:r>
              <a:rPr lang="en-US" dirty="0" err="1" smtClean="0"/>
              <a:t>Shocklee</a:t>
            </a:r>
            <a:r>
              <a:rPr lang="en-US" dirty="0" smtClean="0"/>
              <a:t>, </a:t>
            </a:r>
            <a:r>
              <a:rPr lang="en-US" dirty="0" err="1" smtClean="0"/>
              <a:t>Miceala</a:t>
            </a:r>
            <a:r>
              <a:rPr lang="en-US" dirty="0" smtClean="0"/>
              <a:t>		CA Inst. of Technology	Biomedical Eng.</a:t>
            </a:r>
          </a:p>
          <a:p>
            <a:r>
              <a:rPr lang="en-US" dirty="0" err="1" smtClean="0"/>
              <a:t>Tereshchenko</a:t>
            </a:r>
            <a:r>
              <a:rPr lang="en-US" dirty="0" smtClean="0"/>
              <a:t>, Sasha	U. of Michigan Honors	Undecided</a:t>
            </a:r>
          </a:p>
          <a:p>
            <a:r>
              <a:rPr lang="en-US" dirty="0" err="1" smtClean="0"/>
              <a:t>Wachsstock</a:t>
            </a:r>
            <a:r>
              <a:rPr lang="en-US" dirty="0" smtClean="0"/>
              <a:t>, Leah		</a:t>
            </a:r>
            <a:r>
              <a:rPr lang="en-US" dirty="0" err="1" smtClean="0"/>
              <a:t>Michlalah</a:t>
            </a:r>
            <a:r>
              <a:rPr lang="en-US" dirty="0" smtClean="0"/>
              <a:t> Jerusalem	Academic/Religious</a:t>
            </a:r>
          </a:p>
          <a:p>
            <a:r>
              <a:rPr lang="en-US" dirty="0" smtClean="0"/>
              <a:t>Wilson, Kelly		Davidson College		Undecided</a:t>
            </a:r>
          </a:p>
          <a:p>
            <a:r>
              <a:rPr lang="en-US" dirty="0" err="1" smtClean="0"/>
              <a:t>Xu</a:t>
            </a:r>
            <a:r>
              <a:rPr lang="en-US" dirty="0" smtClean="0"/>
              <a:t>, Sharon		MIT			Architecture</a:t>
            </a:r>
          </a:p>
          <a:p>
            <a:r>
              <a:rPr lang="en-US" dirty="0" smtClean="0"/>
              <a:t>Yamada, Steven		Cornell			Plant Science</a:t>
            </a:r>
          </a:p>
          <a:p>
            <a:r>
              <a:rPr lang="en-US" dirty="0" err="1" smtClean="0"/>
              <a:t>Yasin</a:t>
            </a:r>
            <a:r>
              <a:rPr lang="en-US" dirty="0" smtClean="0"/>
              <a:t>, Hassan		Johns Hopkins		Biomedical Eng.</a:t>
            </a:r>
          </a:p>
          <a:p>
            <a:r>
              <a:rPr lang="en-US" dirty="0" smtClean="0"/>
              <a:t>Zhang, </a:t>
            </a:r>
            <a:r>
              <a:rPr lang="en-US" dirty="0" err="1" smtClean="0"/>
              <a:t>Yiliu</a:t>
            </a:r>
            <a:r>
              <a:rPr lang="en-US" dirty="0" smtClean="0"/>
              <a:t>		MIT			Cognitive Sciences</a:t>
            </a:r>
          </a:p>
        </p:txBody>
      </p:sp>
      <p:sp>
        <p:nvSpPr>
          <p:cNvPr id="7" name="Slide Number Placeholder 6"/>
          <p:cNvSpPr>
            <a:spLocks noGrp="1"/>
          </p:cNvSpPr>
          <p:nvPr>
            <p:ph type="sldNum" sz="quarter" idx="12"/>
          </p:nvPr>
        </p:nvSpPr>
        <p:spPr/>
        <p:txBody>
          <a:bodyPr/>
          <a:lstStyle/>
          <a:p>
            <a:fld id="{5991CD63-3F63-43D8-A391-CABA17C18FA0}"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2133600" y="533400"/>
            <a:ext cx="4876800" cy="762000"/>
          </a:xfrm>
          <a:solidFill>
            <a:srgbClr val="990033"/>
          </a:solidFill>
          <a:ln>
            <a:solidFill>
              <a:schemeClr val="tx1"/>
            </a:solidFill>
          </a:ln>
        </p:spPr>
        <p:txBody>
          <a:bodyPr/>
          <a:lstStyle/>
          <a:p>
            <a:pPr algn="ctr"/>
            <a:r>
              <a:rPr lang="en-US" sz="2000" i="1" dirty="0" smtClean="0">
                <a:solidFill>
                  <a:schemeClr val="tx1"/>
                </a:solidFill>
              </a:rPr>
              <a:t>The </a:t>
            </a:r>
            <a:r>
              <a:rPr lang="en-US" sz="2000" i="1" dirty="0">
                <a:solidFill>
                  <a:schemeClr val="tx1"/>
                </a:solidFill>
              </a:rPr>
              <a:t>University of Missouri-St. Louis</a:t>
            </a:r>
            <a:br>
              <a:rPr lang="en-US" sz="2000" i="1" dirty="0">
                <a:solidFill>
                  <a:schemeClr val="tx1"/>
                </a:solidFill>
              </a:rPr>
            </a:br>
            <a:r>
              <a:rPr lang="en-US" sz="2000" i="1" dirty="0">
                <a:solidFill>
                  <a:schemeClr val="tx1"/>
                </a:solidFill>
              </a:rPr>
              <a:t>Science Education Programs</a:t>
            </a:r>
          </a:p>
        </p:txBody>
      </p:sp>
      <p:pic>
        <p:nvPicPr>
          <p:cNvPr id="139271" name="Picture 7" descr="FlashingStar1"/>
          <p:cNvPicPr>
            <a:picLocks noChangeAspect="1" noChangeArrowheads="1" noCrop="1"/>
          </p:cNvPicPr>
          <p:nvPr/>
        </p:nvPicPr>
        <p:blipFill>
          <a:blip r:embed="rId3" cstate="print">
            <a:lum bright="10000" contrast="2000"/>
          </a:blip>
          <a:srcRect/>
          <a:stretch>
            <a:fillRect/>
          </a:stretch>
        </p:blipFill>
        <p:spPr bwMode="auto">
          <a:xfrm>
            <a:off x="7391400" y="0"/>
            <a:ext cx="1828800" cy="1768475"/>
          </a:xfrm>
          <a:prstGeom prst="rect">
            <a:avLst/>
          </a:prstGeom>
          <a:noFill/>
        </p:spPr>
      </p:pic>
      <p:sp>
        <p:nvSpPr>
          <p:cNvPr id="11" name="TextBox 10"/>
          <p:cNvSpPr txBox="1"/>
          <p:nvPr/>
        </p:nvSpPr>
        <p:spPr>
          <a:xfrm>
            <a:off x="1371600" y="2057400"/>
            <a:ext cx="7086600" cy="369332"/>
          </a:xfrm>
          <a:prstGeom prst="rect">
            <a:avLst/>
          </a:prstGeom>
          <a:noFill/>
        </p:spPr>
        <p:txBody>
          <a:bodyPr wrap="square" rtlCol="0">
            <a:spAutoFit/>
          </a:bodyPr>
          <a:lstStyle/>
          <a:p>
            <a:endParaRPr lang="en-US" dirty="0"/>
          </a:p>
        </p:txBody>
      </p:sp>
      <p:sp>
        <p:nvSpPr>
          <p:cNvPr id="12" name="TextBox 11"/>
          <p:cNvSpPr txBox="1"/>
          <p:nvPr/>
        </p:nvSpPr>
        <p:spPr>
          <a:xfrm>
            <a:off x="2819400" y="3406676"/>
            <a:ext cx="5486400" cy="2308324"/>
          </a:xfrm>
          <a:prstGeom prst="rect">
            <a:avLst/>
          </a:prstGeom>
          <a:noFill/>
          <a:ln>
            <a:solidFill>
              <a:srgbClr val="FF0000"/>
            </a:solidFill>
          </a:ln>
        </p:spPr>
        <p:txBody>
          <a:bodyPr wrap="square" rtlCol="0">
            <a:spAutoFit/>
          </a:bodyPr>
          <a:lstStyle/>
          <a:p>
            <a:r>
              <a:rPr lang="en-US" b="1" dirty="0" smtClean="0"/>
              <a:t>Director, STARS Program</a:t>
            </a:r>
          </a:p>
          <a:p>
            <a:r>
              <a:rPr lang="en-US" b="1" dirty="0" smtClean="0"/>
              <a:t>239 Research Complex</a:t>
            </a:r>
          </a:p>
          <a:p>
            <a:r>
              <a:rPr lang="en-US" b="1" dirty="0" smtClean="0"/>
              <a:t>University of Missouri-St. Louis</a:t>
            </a:r>
          </a:p>
          <a:p>
            <a:r>
              <a:rPr lang="en-US" b="1" dirty="0" smtClean="0"/>
              <a:t>One University Boulevard</a:t>
            </a:r>
          </a:p>
          <a:p>
            <a:r>
              <a:rPr lang="en-US" b="1" dirty="0" smtClean="0"/>
              <a:t>St. Louis, MO 63121-4400</a:t>
            </a:r>
          </a:p>
          <a:p>
            <a:r>
              <a:rPr lang="en-US" b="1" dirty="0" smtClean="0"/>
              <a:t>(314) 516-6226</a:t>
            </a:r>
          </a:p>
          <a:p>
            <a:r>
              <a:rPr lang="en-US" b="1" dirty="0" smtClean="0"/>
              <a:t>E-mail: maresk@umsl.edu</a:t>
            </a:r>
          </a:p>
          <a:p>
            <a:r>
              <a:rPr lang="en-US" b="1" dirty="0" smtClean="0"/>
              <a:t>www.umsl.edu/~sep/programs/stars.html</a:t>
            </a:r>
            <a:endParaRPr lang="en-US" dirty="0"/>
          </a:p>
        </p:txBody>
      </p:sp>
      <p:sp>
        <p:nvSpPr>
          <p:cNvPr id="13" name="TextBox 12"/>
          <p:cNvSpPr txBox="1"/>
          <p:nvPr/>
        </p:nvSpPr>
        <p:spPr>
          <a:xfrm>
            <a:off x="1219200" y="2057400"/>
            <a:ext cx="5486400" cy="954107"/>
          </a:xfrm>
          <a:prstGeom prst="rect">
            <a:avLst/>
          </a:prstGeom>
          <a:noFill/>
        </p:spPr>
        <p:txBody>
          <a:bodyPr wrap="square" rtlCol="0">
            <a:spAutoFit/>
          </a:bodyPr>
          <a:lstStyle/>
          <a:p>
            <a:r>
              <a:rPr lang="en-US" sz="2800" dirty="0" smtClean="0"/>
              <a:t>FOR </a:t>
            </a:r>
            <a:r>
              <a:rPr lang="en-US" sz="2800" dirty="0" smtClean="0">
                <a:solidFill>
                  <a:srgbClr val="FFCC00"/>
                </a:solidFill>
              </a:rPr>
              <a:t>STARS</a:t>
            </a:r>
            <a:r>
              <a:rPr lang="en-US" sz="2800" dirty="0" smtClean="0"/>
              <a:t> APPLICATION AND COST INFORMATION CONTACT:</a:t>
            </a:r>
            <a:endParaRPr lang="en-US" sz="2800" dirty="0"/>
          </a:p>
        </p:txBody>
      </p:sp>
      <p:pic>
        <p:nvPicPr>
          <p:cNvPr id="1026" name="Picture 2" descr="UMSL_red"/>
          <p:cNvPicPr>
            <a:picLocks noChangeAspect="1" noChangeArrowheads="1"/>
          </p:cNvPicPr>
          <p:nvPr/>
        </p:nvPicPr>
        <p:blipFill>
          <a:blip r:embed="rId4" cstate="print">
            <a:lum contrast="24000"/>
          </a:blip>
          <a:srcRect/>
          <a:stretch>
            <a:fillRect/>
          </a:stretch>
        </p:blipFill>
        <p:spPr bwMode="auto">
          <a:xfrm>
            <a:off x="1600200" y="3962400"/>
            <a:ext cx="787400" cy="1028700"/>
          </a:xfrm>
          <a:prstGeom prst="rect">
            <a:avLst/>
          </a:prstGeom>
          <a:solidFill>
            <a:srgbClr val="0000FF"/>
          </a:solidFill>
          <a:ln w="9525">
            <a:noFill/>
            <a:miter lim="800000"/>
            <a:headEnd/>
            <a:tailEnd/>
          </a:ln>
        </p:spPr>
      </p:pic>
      <p:sp>
        <p:nvSpPr>
          <p:cNvPr id="8" name="Slide Number Placeholder 7"/>
          <p:cNvSpPr>
            <a:spLocks noGrp="1"/>
          </p:cNvSpPr>
          <p:nvPr>
            <p:ph type="sldNum" sz="quarter" idx="4"/>
          </p:nvPr>
        </p:nvSpPr>
        <p:spPr/>
        <p:txBody>
          <a:bodyPr/>
          <a:lstStyle/>
          <a:p>
            <a:fld id="{3259EA9E-861C-46D1-B9C1-E598D5DCD0F2}"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2438400" y="533400"/>
            <a:ext cx="4876800" cy="762000"/>
          </a:xfrm>
          <a:solidFill>
            <a:srgbClr val="990033"/>
          </a:solidFill>
          <a:ln>
            <a:solidFill>
              <a:schemeClr val="tx1"/>
            </a:solidFill>
          </a:ln>
        </p:spPr>
        <p:txBody>
          <a:bodyPr/>
          <a:lstStyle/>
          <a:p>
            <a:pPr algn="ctr"/>
            <a:r>
              <a:rPr lang="en-US" sz="2000" i="1" dirty="0" smtClean="0">
                <a:solidFill>
                  <a:schemeClr val="tx1"/>
                </a:solidFill>
              </a:rPr>
              <a:t>The </a:t>
            </a:r>
            <a:r>
              <a:rPr lang="en-US" sz="2000" i="1" dirty="0">
                <a:solidFill>
                  <a:schemeClr val="tx1"/>
                </a:solidFill>
              </a:rPr>
              <a:t>University of Missouri-St. Louis</a:t>
            </a:r>
            <a:br>
              <a:rPr lang="en-US" sz="2000" i="1" dirty="0">
                <a:solidFill>
                  <a:schemeClr val="tx1"/>
                </a:solidFill>
              </a:rPr>
            </a:br>
            <a:r>
              <a:rPr lang="en-US" sz="2000" i="1" dirty="0">
                <a:solidFill>
                  <a:schemeClr val="tx1"/>
                </a:solidFill>
              </a:rPr>
              <a:t>Science Education Programs</a:t>
            </a:r>
          </a:p>
        </p:txBody>
      </p:sp>
      <p:sp>
        <p:nvSpPr>
          <p:cNvPr id="139267" name="Rectangle 3"/>
          <p:cNvSpPr>
            <a:spLocks noGrp="1" noChangeArrowheads="1"/>
          </p:cNvSpPr>
          <p:nvPr>
            <p:ph type="subTitle" idx="1"/>
          </p:nvPr>
        </p:nvSpPr>
        <p:spPr>
          <a:xfrm>
            <a:off x="914400" y="2590800"/>
            <a:ext cx="7924800" cy="2667000"/>
          </a:xfrm>
        </p:spPr>
        <p:txBody>
          <a:bodyPr/>
          <a:lstStyle/>
          <a:p>
            <a:pPr algn="ctr">
              <a:lnSpc>
                <a:spcPct val="90000"/>
              </a:lnSpc>
            </a:pPr>
            <a:endParaRPr lang="en-US" sz="900" dirty="0">
              <a:latin typeface="Baskerville Old Face" pitchFamily="18" charset="0"/>
            </a:endParaRPr>
          </a:p>
          <a:p>
            <a:pPr algn="ctr">
              <a:lnSpc>
                <a:spcPct val="90000"/>
              </a:lnSpc>
            </a:pPr>
            <a:r>
              <a:rPr lang="en-US" sz="5400" b="1" dirty="0" smtClean="0">
                <a:solidFill>
                  <a:schemeClr val="tx1">
                    <a:lumMod val="85000"/>
                  </a:schemeClr>
                </a:solidFill>
                <a:latin typeface="Baskerville Old Face" pitchFamily="18" charset="0"/>
              </a:rPr>
              <a:t>S</a:t>
            </a:r>
            <a:r>
              <a:rPr lang="en-US" sz="4000" b="1" dirty="0" smtClean="0">
                <a:solidFill>
                  <a:schemeClr val="tx1">
                    <a:lumMod val="85000"/>
                  </a:schemeClr>
                </a:solidFill>
                <a:latin typeface="Baskerville Old Face" pitchFamily="18" charset="0"/>
              </a:rPr>
              <a:t>TUDENTS </a:t>
            </a:r>
            <a:r>
              <a:rPr lang="en-US" sz="4000" b="1" dirty="0">
                <a:solidFill>
                  <a:schemeClr val="tx1">
                    <a:lumMod val="85000"/>
                  </a:schemeClr>
                </a:solidFill>
                <a:latin typeface="Baskerville Old Face" pitchFamily="18" charset="0"/>
              </a:rPr>
              <a:t>and </a:t>
            </a:r>
            <a:r>
              <a:rPr lang="en-US" sz="5400" b="1" dirty="0" smtClean="0">
                <a:solidFill>
                  <a:schemeClr val="tx1">
                    <a:lumMod val="85000"/>
                  </a:schemeClr>
                </a:solidFill>
                <a:latin typeface="Baskerville Old Face" pitchFamily="18" charset="0"/>
              </a:rPr>
              <a:t>T</a:t>
            </a:r>
            <a:r>
              <a:rPr lang="en-US" sz="4000" b="1" dirty="0" smtClean="0">
                <a:solidFill>
                  <a:schemeClr val="tx1">
                    <a:lumMod val="85000"/>
                  </a:schemeClr>
                </a:solidFill>
                <a:latin typeface="Baskerville Old Face" pitchFamily="18" charset="0"/>
              </a:rPr>
              <a:t>EACHERS</a:t>
            </a:r>
          </a:p>
          <a:p>
            <a:pPr algn="ctr">
              <a:lnSpc>
                <a:spcPct val="70000"/>
              </a:lnSpc>
            </a:pPr>
            <a:r>
              <a:rPr lang="en-US" sz="4000" b="1" dirty="0" smtClean="0">
                <a:solidFill>
                  <a:schemeClr val="tx1">
                    <a:lumMod val="85000"/>
                  </a:schemeClr>
                </a:solidFill>
                <a:latin typeface="Baskerville Old Face" pitchFamily="18" charset="0"/>
              </a:rPr>
              <a:t> </a:t>
            </a:r>
            <a:r>
              <a:rPr lang="en-US" sz="5400" b="1" dirty="0" smtClean="0">
                <a:solidFill>
                  <a:schemeClr val="tx1">
                    <a:lumMod val="85000"/>
                  </a:schemeClr>
                </a:solidFill>
                <a:latin typeface="Baskerville Old Face" pitchFamily="18" charset="0"/>
              </a:rPr>
              <a:t>A</a:t>
            </a:r>
            <a:r>
              <a:rPr lang="en-US" sz="4000" b="1" dirty="0" smtClean="0">
                <a:solidFill>
                  <a:schemeClr val="tx1">
                    <a:lumMod val="85000"/>
                  </a:schemeClr>
                </a:solidFill>
                <a:latin typeface="Baskerville Old Face" pitchFamily="18" charset="0"/>
              </a:rPr>
              <a:t>S</a:t>
            </a:r>
          </a:p>
          <a:p>
            <a:pPr algn="ctr">
              <a:lnSpc>
                <a:spcPct val="70000"/>
              </a:lnSpc>
            </a:pPr>
            <a:r>
              <a:rPr lang="en-US" sz="4000" b="1" dirty="0" smtClean="0">
                <a:solidFill>
                  <a:schemeClr val="tx1">
                    <a:lumMod val="85000"/>
                  </a:schemeClr>
                </a:solidFill>
                <a:latin typeface="Baskerville Old Face" pitchFamily="18" charset="0"/>
              </a:rPr>
              <a:t> </a:t>
            </a:r>
            <a:r>
              <a:rPr lang="en-US" sz="5400" b="1" dirty="0">
                <a:solidFill>
                  <a:schemeClr val="tx1">
                    <a:lumMod val="85000"/>
                  </a:schemeClr>
                </a:solidFill>
                <a:latin typeface="Baskerville Old Face" pitchFamily="18" charset="0"/>
              </a:rPr>
              <a:t>R</a:t>
            </a:r>
            <a:r>
              <a:rPr lang="en-US" sz="4000" b="1" dirty="0">
                <a:solidFill>
                  <a:schemeClr val="tx1">
                    <a:lumMod val="85000"/>
                  </a:schemeClr>
                </a:solidFill>
                <a:latin typeface="Baskerville Old Face" pitchFamily="18" charset="0"/>
              </a:rPr>
              <a:t>ESEARCH </a:t>
            </a:r>
            <a:r>
              <a:rPr lang="en-US" sz="4000" b="1" dirty="0" smtClean="0">
                <a:solidFill>
                  <a:schemeClr val="tx1">
                    <a:lumMod val="85000"/>
                  </a:schemeClr>
                </a:solidFill>
                <a:latin typeface="Baskerville Old Face" pitchFamily="18" charset="0"/>
              </a:rPr>
              <a:t> </a:t>
            </a:r>
            <a:r>
              <a:rPr lang="en-US" sz="5400" b="1" dirty="0" smtClean="0">
                <a:solidFill>
                  <a:schemeClr val="tx1">
                    <a:lumMod val="85000"/>
                  </a:schemeClr>
                </a:solidFill>
                <a:latin typeface="Baskerville Old Face" pitchFamily="18" charset="0"/>
              </a:rPr>
              <a:t>S</a:t>
            </a:r>
            <a:r>
              <a:rPr lang="en-US" sz="4000" b="1" dirty="0" smtClean="0">
                <a:solidFill>
                  <a:schemeClr val="tx1">
                    <a:lumMod val="85000"/>
                  </a:schemeClr>
                </a:solidFill>
                <a:latin typeface="Baskerville Old Face" pitchFamily="18" charset="0"/>
              </a:rPr>
              <a:t>CIENTISTS</a:t>
            </a:r>
            <a:endParaRPr lang="en-US" sz="2000" b="1" dirty="0">
              <a:solidFill>
                <a:schemeClr val="tx1">
                  <a:lumMod val="85000"/>
                </a:schemeClr>
              </a:solidFill>
              <a:latin typeface="Baskerville Old Face" pitchFamily="18" charset="0"/>
            </a:endParaRPr>
          </a:p>
          <a:p>
            <a:pPr algn="ctr">
              <a:lnSpc>
                <a:spcPct val="90000"/>
              </a:lnSpc>
            </a:pPr>
            <a:endParaRPr lang="en-US" u="sng" dirty="0">
              <a:solidFill>
                <a:srgbClr val="FF0000"/>
              </a:solidFill>
              <a:latin typeface="Baskerville Old Face" pitchFamily="18" charset="0"/>
            </a:endParaRPr>
          </a:p>
          <a:p>
            <a:pPr algn="ctr">
              <a:lnSpc>
                <a:spcPct val="90000"/>
              </a:lnSpc>
            </a:pPr>
            <a:endParaRPr lang="en-US" sz="2400" b="1" u="sng" dirty="0">
              <a:solidFill>
                <a:srgbClr val="FF0000"/>
              </a:solidFill>
              <a:effectLst/>
              <a:latin typeface="Baskerville Old Face" pitchFamily="18" charset="0"/>
            </a:endParaRPr>
          </a:p>
        </p:txBody>
      </p:sp>
      <p:pic>
        <p:nvPicPr>
          <p:cNvPr id="139268" name="Picture 4" descr="bigcolor"/>
          <p:cNvPicPr>
            <a:picLocks noChangeAspect="1" noChangeArrowheads="1"/>
          </p:cNvPicPr>
          <p:nvPr/>
        </p:nvPicPr>
        <p:blipFill>
          <a:blip r:embed="rId3" cstate="print"/>
          <a:srcRect/>
          <a:stretch>
            <a:fillRect/>
          </a:stretch>
        </p:blipFill>
        <p:spPr bwMode="auto">
          <a:xfrm>
            <a:off x="4533900" y="5715000"/>
            <a:ext cx="676275" cy="895350"/>
          </a:xfrm>
          <a:prstGeom prst="rect">
            <a:avLst/>
          </a:prstGeom>
          <a:noFill/>
        </p:spPr>
      </p:pic>
      <p:pic>
        <p:nvPicPr>
          <p:cNvPr id="139269" name="Picture 5"/>
          <p:cNvPicPr>
            <a:picLocks noChangeAspect="1" noChangeArrowheads="1"/>
          </p:cNvPicPr>
          <p:nvPr/>
        </p:nvPicPr>
        <p:blipFill>
          <a:blip r:embed="rId4" cstate="print"/>
          <a:srcRect/>
          <a:stretch>
            <a:fillRect/>
          </a:stretch>
        </p:blipFill>
        <p:spPr bwMode="auto">
          <a:xfrm rot="5400000">
            <a:off x="2378868" y="5577682"/>
            <a:ext cx="804863" cy="1143000"/>
          </a:xfrm>
          <a:prstGeom prst="rect">
            <a:avLst/>
          </a:prstGeom>
          <a:noFill/>
          <a:ln w="9525">
            <a:noFill/>
            <a:miter lim="800000"/>
            <a:headEnd/>
            <a:tailEnd/>
          </a:ln>
          <a:effectLst/>
        </p:spPr>
      </p:pic>
      <p:pic>
        <p:nvPicPr>
          <p:cNvPr id="139270" name="Picture 6" descr="AOS logo_vertical_2color"/>
          <p:cNvPicPr>
            <a:picLocks noChangeAspect="1" noChangeArrowheads="1"/>
          </p:cNvPicPr>
          <p:nvPr/>
        </p:nvPicPr>
        <p:blipFill>
          <a:blip r:embed="rId5" cstate="print"/>
          <a:srcRect/>
          <a:stretch>
            <a:fillRect/>
          </a:stretch>
        </p:blipFill>
        <p:spPr bwMode="auto">
          <a:xfrm>
            <a:off x="6400800" y="5703888"/>
            <a:ext cx="990600" cy="915987"/>
          </a:xfrm>
          <a:prstGeom prst="rect">
            <a:avLst/>
          </a:prstGeom>
          <a:noFill/>
        </p:spPr>
      </p:pic>
      <p:pic>
        <p:nvPicPr>
          <p:cNvPr id="139271" name="Picture 7" descr="FlashingStar1"/>
          <p:cNvPicPr>
            <a:picLocks noChangeAspect="1" noChangeArrowheads="1" noCrop="1"/>
          </p:cNvPicPr>
          <p:nvPr/>
        </p:nvPicPr>
        <p:blipFill>
          <a:blip r:embed="rId6" cstate="print">
            <a:lum bright="10000" contrast="2000"/>
          </a:blip>
          <a:srcRect/>
          <a:stretch>
            <a:fillRect/>
          </a:stretch>
        </p:blipFill>
        <p:spPr bwMode="auto">
          <a:xfrm>
            <a:off x="7391400" y="0"/>
            <a:ext cx="1828800" cy="1768475"/>
          </a:xfrm>
          <a:prstGeom prst="rect">
            <a:avLst/>
          </a:prstGeom>
          <a:noFill/>
        </p:spPr>
      </p:pic>
      <p:sp>
        <p:nvSpPr>
          <p:cNvPr id="8" name="Rectangle 7"/>
          <p:cNvSpPr/>
          <p:nvPr/>
        </p:nvSpPr>
        <p:spPr>
          <a:xfrm>
            <a:off x="3289667" y="1828800"/>
            <a:ext cx="3174267"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askerville Old Face" pitchFamily="18" charset="0"/>
              </a:rPr>
              <a:t> </a:t>
            </a:r>
            <a:r>
              <a:rPr lang="en-US" sz="5400" b="1" u="sng" dirty="0">
                <a:ln>
                  <a:prstDash val="solid"/>
                </a:ln>
                <a:solidFill>
                  <a:srgbClr val="FFCC00"/>
                </a:solidFill>
                <a:effectLst>
                  <a:outerShdw blurRad="88000" dist="50800" dir="5040000" algn="tl">
                    <a:schemeClr val="accent4">
                      <a:tint val="80000"/>
                      <a:satMod val="250000"/>
                      <a:alpha val="45000"/>
                    </a:schemeClr>
                  </a:outerShdw>
                </a:effectLst>
                <a:latin typeface="Baskerville Old Face" pitchFamily="18" charset="0"/>
              </a:rPr>
              <a:t>S T A R </a:t>
            </a:r>
            <a:r>
              <a:rPr lang="en-US" sz="5400" b="1" u="sng" dirty="0" smtClean="0">
                <a:ln>
                  <a:prstDash val="solid"/>
                </a:ln>
                <a:solidFill>
                  <a:srgbClr val="FFCC00"/>
                </a:solidFill>
                <a:effectLst>
                  <a:outerShdw blurRad="88000" dist="50800" dir="5040000" algn="tl">
                    <a:schemeClr val="accent4">
                      <a:tint val="80000"/>
                      <a:satMod val="250000"/>
                      <a:alpha val="45000"/>
                    </a:schemeClr>
                  </a:outerShdw>
                </a:effectLst>
                <a:latin typeface="Baskerville Old Face" pitchFamily="18" charset="0"/>
              </a:rPr>
              <a:t>S</a:t>
            </a:r>
            <a:endParaRPr lang="en-US" sz="5400" b="1" dirty="0">
              <a:ln>
                <a:prstDash val="solid"/>
              </a:ln>
              <a:solidFill>
                <a:srgbClr val="FFCC00"/>
              </a:solidFill>
              <a:effectLst>
                <a:outerShdw blurRad="88000" dist="50800" dir="5040000" algn="tl">
                  <a:schemeClr val="accent4">
                    <a:tint val="80000"/>
                    <a:satMod val="250000"/>
                    <a:alpha val="45000"/>
                  </a:schemeClr>
                </a:outerShdw>
              </a:effectLst>
            </a:endParaRPr>
          </a:p>
        </p:txBody>
      </p:sp>
      <p:sp>
        <p:nvSpPr>
          <p:cNvPr id="9" name="Slide Number Placeholder 8"/>
          <p:cNvSpPr>
            <a:spLocks noGrp="1"/>
          </p:cNvSpPr>
          <p:nvPr>
            <p:ph type="sldNum" sz="quarter" idx="4"/>
          </p:nvPr>
        </p:nvSpPr>
        <p:spPr/>
        <p:txBody>
          <a:bodyPr/>
          <a:lstStyle/>
          <a:p>
            <a:fld id="{3259EA9E-861C-46D1-B9C1-E598D5DCD0F2}"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subTitle" idx="1"/>
          </p:nvPr>
        </p:nvSpPr>
        <p:spPr>
          <a:xfrm>
            <a:off x="762000" y="1600200"/>
            <a:ext cx="7924800" cy="5257800"/>
          </a:xfrm>
        </p:spPr>
        <p:txBody>
          <a:bodyPr/>
          <a:lstStyle/>
          <a:p>
            <a:pPr algn="ctr">
              <a:lnSpc>
                <a:spcPct val="90000"/>
              </a:lnSpc>
            </a:pPr>
            <a:endParaRPr lang="en-US" sz="900" dirty="0">
              <a:latin typeface="Baskerville Old Face" pitchFamily="18" charset="0"/>
            </a:endParaRPr>
          </a:p>
          <a:p>
            <a:pPr algn="ctr">
              <a:lnSpc>
                <a:spcPct val="90000"/>
              </a:lnSpc>
            </a:pPr>
            <a:r>
              <a:rPr lang="en-US" sz="2800" dirty="0" smtClean="0">
                <a:latin typeface="Baskerville Old Face" pitchFamily="18" charset="0"/>
              </a:rPr>
              <a:t> </a:t>
            </a:r>
            <a:r>
              <a:rPr lang="en-US" sz="3600" b="1" dirty="0" smtClean="0">
                <a:solidFill>
                  <a:srgbClr val="FFCC00"/>
                </a:solidFill>
                <a:latin typeface="Baskerville Old Face" pitchFamily="18" charset="0"/>
              </a:rPr>
              <a:t>2010  Sponsors </a:t>
            </a:r>
            <a:endParaRPr lang="en-US" sz="4400" b="1" dirty="0" smtClean="0">
              <a:solidFill>
                <a:srgbClr val="FFCC00"/>
              </a:solidFill>
              <a:latin typeface="Baskerville Old Face" pitchFamily="18" charset="0"/>
            </a:endParaRPr>
          </a:p>
          <a:p>
            <a:pPr algn="ctr">
              <a:lnSpc>
                <a:spcPct val="90000"/>
              </a:lnSpc>
            </a:pPr>
            <a:endParaRPr lang="en-US" sz="800" u="sng" dirty="0">
              <a:solidFill>
                <a:srgbClr val="FF0000"/>
              </a:solidFill>
              <a:latin typeface="Baskerville Old Face" pitchFamily="18" charset="0"/>
            </a:endParaRPr>
          </a:p>
          <a:p>
            <a:pPr algn="ctr">
              <a:lnSpc>
                <a:spcPct val="90000"/>
              </a:lnSpc>
            </a:pPr>
            <a:r>
              <a:rPr lang="en-US" sz="2800" b="1" dirty="0" smtClean="0">
                <a:solidFill>
                  <a:schemeClr val="tx1">
                    <a:lumMod val="85000"/>
                  </a:schemeClr>
                </a:solidFill>
                <a:latin typeface="Baskerville Old Face" pitchFamily="18" charset="0"/>
              </a:rPr>
              <a:t>Pfizer, Inc. </a:t>
            </a:r>
          </a:p>
          <a:p>
            <a:pPr algn="ctr">
              <a:lnSpc>
                <a:spcPct val="90000"/>
              </a:lnSpc>
            </a:pPr>
            <a:r>
              <a:rPr lang="en-US" sz="2800" b="1" dirty="0" smtClean="0">
                <a:solidFill>
                  <a:schemeClr val="tx1">
                    <a:lumMod val="85000"/>
                  </a:schemeClr>
                </a:solidFill>
                <a:latin typeface="Baskerville Old Face" pitchFamily="18" charset="0"/>
              </a:rPr>
              <a:t>LMI Aerospace Inc./D3 Technologies</a:t>
            </a:r>
          </a:p>
          <a:p>
            <a:pPr algn="ctr">
              <a:lnSpc>
                <a:spcPct val="90000"/>
              </a:lnSpc>
            </a:pPr>
            <a:r>
              <a:rPr lang="en-US" sz="2800" b="1" dirty="0" smtClean="0">
                <a:solidFill>
                  <a:schemeClr val="tx1">
                    <a:lumMod val="85000"/>
                  </a:schemeClr>
                </a:solidFill>
                <a:latin typeface="Baskerville Old Face" pitchFamily="18" charset="0"/>
              </a:rPr>
              <a:t>Solae LLC</a:t>
            </a:r>
          </a:p>
          <a:p>
            <a:pPr algn="ctr">
              <a:lnSpc>
                <a:spcPct val="90000"/>
              </a:lnSpc>
            </a:pPr>
            <a:r>
              <a:rPr lang="en-US" sz="2800" b="1" dirty="0" smtClean="0">
                <a:solidFill>
                  <a:schemeClr val="tx1">
                    <a:lumMod val="85000"/>
                  </a:schemeClr>
                </a:solidFill>
                <a:latin typeface="Baskerville Old Face" pitchFamily="18" charset="0"/>
              </a:rPr>
              <a:t>Academy of Science – St. Louis</a:t>
            </a:r>
          </a:p>
          <a:p>
            <a:pPr algn="ctr">
              <a:lnSpc>
                <a:spcPct val="90000"/>
              </a:lnSpc>
            </a:pPr>
            <a:r>
              <a:rPr lang="en-US" sz="2800" b="1" dirty="0" smtClean="0">
                <a:solidFill>
                  <a:schemeClr val="tx1">
                    <a:lumMod val="85000"/>
                  </a:schemeClr>
                </a:solidFill>
                <a:latin typeface="Baskerville Old Face" pitchFamily="18" charset="0"/>
              </a:rPr>
              <a:t>Donald Danforth Plant Science Center</a:t>
            </a:r>
          </a:p>
          <a:p>
            <a:pPr algn="ctr">
              <a:lnSpc>
                <a:spcPct val="90000"/>
              </a:lnSpc>
            </a:pPr>
            <a:r>
              <a:rPr lang="en-US" sz="2800" b="1" dirty="0" smtClean="0">
                <a:solidFill>
                  <a:schemeClr val="tx1">
                    <a:lumMod val="85000"/>
                  </a:schemeClr>
                </a:solidFill>
                <a:latin typeface="Baskerville Old Face" pitchFamily="18" charset="0"/>
              </a:rPr>
              <a:t>Saint Louis University</a:t>
            </a:r>
          </a:p>
          <a:p>
            <a:pPr algn="ctr">
              <a:lnSpc>
                <a:spcPct val="90000"/>
              </a:lnSpc>
            </a:pPr>
            <a:r>
              <a:rPr lang="en-US" sz="2800" b="1" dirty="0" smtClean="0">
                <a:solidFill>
                  <a:schemeClr val="tx1">
                    <a:lumMod val="85000"/>
                  </a:schemeClr>
                </a:solidFill>
                <a:latin typeface="Baskerville Old Face" pitchFamily="18" charset="0"/>
              </a:rPr>
              <a:t>Washington University</a:t>
            </a:r>
          </a:p>
          <a:p>
            <a:pPr algn="ctr">
              <a:lnSpc>
                <a:spcPct val="90000"/>
              </a:lnSpc>
            </a:pPr>
            <a:r>
              <a:rPr lang="en-US" sz="2800" b="1" dirty="0" smtClean="0">
                <a:solidFill>
                  <a:schemeClr val="tx1">
                    <a:lumMod val="85000"/>
                  </a:schemeClr>
                </a:solidFill>
                <a:latin typeface="Baskerville Old Face" pitchFamily="18" charset="0"/>
              </a:rPr>
              <a:t>University of Missouri - St. Louis</a:t>
            </a:r>
            <a:endParaRPr lang="en-US" sz="2800" b="1" dirty="0">
              <a:solidFill>
                <a:schemeClr val="tx1">
                  <a:lumMod val="85000"/>
                </a:schemeClr>
              </a:solidFill>
              <a:latin typeface="Baskerville Old Face" pitchFamily="18" charset="0"/>
            </a:endParaRPr>
          </a:p>
          <a:p>
            <a:pPr algn="ctr">
              <a:lnSpc>
                <a:spcPct val="90000"/>
              </a:lnSpc>
            </a:pPr>
            <a:endParaRPr lang="en-US" u="sng" dirty="0">
              <a:solidFill>
                <a:srgbClr val="FF0000"/>
              </a:solidFill>
              <a:latin typeface="Baskerville Old Face" pitchFamily="18" charset="0"/>
            </a:endParaRPr>
          </a:p>
          <a:p>
            <a:pPr algn="ctr">
              <a:lnSpc>
                <a:spcPct val="90000"/>
              </a:lnSpc>
            </a:pPr>
            <a:endParaRPr lang="en-US" sz="2400" b="1" u="sng" dirty="0">
              <a:solidFill>
                <a:srgbClr val="FF0000"/>
              </a:solidFill>
              <a:effectLst/>
              <a:latin typeface="Baskerville Old Face" pitchFamily="18" charset="0"/>
            </a:endParaRPr>
          </a:p>
        </p:txBody>
      </p:sp>
      <p:pic>
        <p:nvPicPr>
          <p:cNvPr id="139271" name="Picture 7" descr="FlashingStar1"/>
          <p:cNvPicPr>
            <a:picLocks noChangeAspect="1" noChangeArrowheads="1" noCrop="1"/>
          </p:cNvPicPr>
          <p:nvPr/>
        </p:nvPicPr>
        <p:blipFill>
          <a:blip r:embed="rId3" cstate="print">
            <a:lum bright="10000" contrast="2000"/>
          </a:blip>
          <a:srcRect/>
          <a:stretch>
            <a:fillRect/>
          </a:stretch>
        </p:blipFill>
        <p:spPr bwMode="auto">
          <a:xfrm>
            <a:off x="7391400" y="0"/>
            <a:ext cx="1828800" cy="1768475"/>
          </a:xfrm>
          <a:prstGeom prst="rect">
            <a:avLst/>
          </a:prstGeom>
          <a:noFill/>
        </p:spPr>
      </p:pic>
      <p:sp>
        <p:nvSpPr>
          <p:cNvPr id="9" name="Rectangle 8"/>
          <p:cNvSpPr/>
          <p:nvPr/>
        </p:nvSpPr>
        <p:spPr>
          <a:xfrm>
            <a:off x="3137267" y="381000"/>
            <a:ext cx="3174267"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askerville Old Face" pitchFamily="18" charset="0"/>
              </a:rPr>
              <a:t> </a:t>
            </a:r>
            <a:r>
              <a:rPr lang="en-US" sz="5400" b="1" u="sng" dirty="0">
                <a:ln>
                  <a:prstDash val="solid"/>
                </a:ln>
                <a:solidFill>
                  <a:srgbClr val="FFCC00"/>
                </a:solidFill>
                <a:effectLst>
                  <a:outerShdw blurRad="88000" dist="50800" dir="5040000" algn="tl">
                    <a:schemeClr val="accent4">
                      <a:tint val="80000"/>
                      <a:satMod val="250000"/>
                      <a:alpha val="45000"/>
                    </a:schemeClr>
                  </a:outerShdw>
                </a:effectLst>
                <a:latin typeface="Baskerville Old Face" pitchFamily="18" charset="0"/>
              </a:rPr>
              <a:t>S T A R </a:t>
            </a:r>
            <a:r>
              <a:rPr lang="en-US" sz="5400" b="1" u="sng" dirty="0" smtClean="0">
                <a:ln>
                  <a:prstDash val="solid"/>
                </a:ln>
                <a:solidFill>
                  <a:srgbClr val="FFCC00"/>
                </a:solidFill>
                <a:effectLst>
                  <a:outerShdw blurRad="88000" dist="50800" dir="5040000" algn="tl">
                    <a:schemeClr val="accent4">
                      <a:tint val="80000"/>
                      <a:satMod val="250000"/>
                      <a:alpha val="45000"/>
                    </a:schemeClr>
                  </a:outerShdw>
                </a:effectLst>
                <a:latin typeface="Baskerville Old Face" pitchFamily="18" charset="0"/>
              </a:rPr>
              <a:t>S</a:t>
            </a:r>
            <a:endParaRPr lang="en-US" sz="5400" b="1" dirty="0">
              <a:ln>
                <a:prstDash val="solid"/>
              </a:ln>
              <a:solidFill>
                <a:srgbClr val="FFCC00"/>
              </a:solidFill>
              <a:effectLst>
                <a:outerShdw blurRad="88000" dist="50800" dir="5040000" algn="tl">
                  <a:schemeClr val="accent4">
                    <a:tint val="80000"/>
                    <a:satMod val="250000"/>
                    <a:alpha val="45000"/>
                  </a:schemeClr>
                </a:outerShdw>
              </a:effectLst>
            </a:endParaRPr>
          </a:p>
        </p:txBody>
      </p:sp>
      <p:sp>
        <p:nvSpPr>
          <p:cNvPr id="5" name="Slide Number Placeholder 4"/>
          <p:cNvSpPr>
            <a:spLocks noGrp="1"/>
          </p:cNvSpPr>
          <p:nvPr>
            <p:ph type="sldNum" sz="quarter" idx="4"/>
          </p:nvPr>
        </p:nvSpPr>
        <p:spPr/>
        <p:txBody>
          <a:bodyPr/>
          <a:lstStyle/>
          <a:p>
            <a:fld id="{3259EA9E-861C-46D1-B9C1-E598D5DCD0F2}"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subTitle" idx="1"/>
          </p:nvPr>
        </p:nvSpPr>
        <p:spPr>
          <a:xfrm>
            <a:off x="1295400" y="2286000"/>
            <a:ext cx="7086600" cy="3657600"/>
          </a:xfrm>
        </p:spPr>
        <p:txBody>
          <a:bodyPr/>
          <a:lstStyle/>
          <a:p>
            <a:pPr algn="ctr">
              <a:lnSpc>
                <a:spcPct val="90000"/>
              </a:lnSpc>
            </a:pPr>
            <a:endParaRPr lang="en-US" sz="900" dirty="0">
              <a:latin typeface="Baskerville Old Face" pitchFamily="18" charset="0"/>
            </a:endParaRPr>
          </a:p>
          <a:p>
            <a:r>
              <a:rPr lang="en-US" sz="2800" dirty="0" smtClean="0">
                <a:latin typeface="+mj-lt"/>
              </a:rPr>
              <a:t>STARS offers academically-talented students who are entering their junior or senior years of high school and their teachers a rare opportunity to work within a laboratory research setting with top scientists.  </a:t>
            </a:r>
            <a:endParaRPr lang="en-US" sz="4400" b="1" u="sng" dirty="0" smtClean="0">
              <a:solidFill>
                <a:srgbClr val="FF0000"/>
              </a:solidFill>
              <a:latin typeface="+mj-lt"/>
            </a:endParaRPr>
          </a:p>
          <a:p>
            <a:pPr algn="ctr">
              <a:lnSpc>
                <a:spcPct val="90000"/>
              </a:lnSpc>
            </a:pPr>
            <a:endParaRPr lang="en-US" sz="2000" u="sng" dirty="0">
              <a:solidFill>
                <a:srgbClr val="FF0000"/>
              </a:solidFill>
              <a:latin typeface="Baskerville Old Face" pitchFamily="18" charset="0"/>
            </a:endParaRPr>
          </a:p>
          <a:p>
            <a:pPr algn="ctr">
              <a:lnSpc>
                <a:spcPct val="90000"/>
              </a:lnSpc>
            </a:pPr>
            <a:endParaRPr lang="en-US" u="sng" dirty="0">
              <a:solidFill>
                <a:srgbClr val="FF0000"/>
              </a:solidFill>
              <a:latin typeface="Baskerville Old Face" pitchFamily="18" charset="0"/>
            </a:endParaRPr>
          </a:p>
          <a:p>
            <a:pPr algn="ctr">
              <a:lnSpc>
                <a:spcPct val="90000"/>
              </a:lnSpc>
            </a:pPr>
            <a:endParaRPr lang="en-US" sz="2400" b="1" u="sng" dirty="0">
              <a:solidFill>
                <a:srgbClr val="FF0000"/>
              </a:solidFill>
              <a:effectLst/>
              <a:latin typeface="Baskerville Old Face" pitchFamily="18" charset="0"/>
            </a:endParaRPr>
          </a:p>
        </p:txBody>
      </p:sp>
      <p:pic>
        <p:nvPicPr>
          <p:cNvPr id="139271" name="Picture 7" descr="FlashingStar1"/>
          <p:cNvPicPr>
            <a:picLocks noChangeAspect="1" noChangeArrowheads="1" noCrop="1"/>
          </p:cNvPicPr>
          <p:nvPr/>
        </p:nvPicPr>
        <p:blipFill>
          <a:blip r:embed="rId3" cstate="print">
            <a:lum bright="10000" contrast="2000"/>
          </a:blip>
          <a:srcRect/>
          <a:stretch>
            <a:fillRect/>
          </a:stretch>
        </p:blipFill>
        <p:spPr bwMode="auto">
          <a:xfrm>
            <a:off x="7391400" y="0"/>
            <a:ext cx="1828800" cy="1768475"/>
          </a:xfrm>
          <a:prstGeom prst="rect">
            <a:avLst/>
          </a:prstGeom>
          <a:noFill/>
        </p:spPr>
      </p:pic>
      <p:sp>
        <p:nvSpPr>
          <p:cNvPr id="9" name="Rectangle 8"/>
          <p:cNvSpPr/>
          <p:nvPr/>
        </p:nvSpPr>
        <p:spPr>
          <a:xfrm>
            <a:off x="3048000" y="533400"/>
            <a:ext cx="3174267"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askerville Old Face" pitchFamily="18" charset="0"/>
              </a:rPr>
              <a:t> </a:t>
            </a:r>
            <a:r>
              <a:rPr lang="en-US" sz="5400" b="1" u="sng" dirty="0">
                <a:ln>
                  <a:prstDash val="solid"/>
                </a:ln>
                <a:solidFill>
                  <a:srgbClr val="FFCC00"/>
                </a:solidFill>
                <a:effectLst>
                  <a:outerShdw blurRad="88000" dist="50800" dir="5040000" algn="tl">
                    <a:schemeClr val="accent4">
                      <a:tint val="80000"/>
                      <a:satMod val="250000"/>
                      <a:alpha val="45000"/>
                    </a:schemeClr>
                  </a:outerShdw>
                </a:effectLst>
                <a:latin typeface="Baskerville Old Face" pitchFamily="18" charset="0"/>
              </a:rPr>
              <a:t>S T A R </a:t>
            </a:r>
            <a:r>
              <a:rPr lang="en-US" sz="5400" b="1" u="sng" dirty="0" smtClean="0">
                <a:ln>
                  <a:prstDash val="solid"/>
                </a:ln>
                <a:solidFill>
                  <a:srgbClr val="FFCC00"/>
                </a:solidFill>
                <a:effectLst>
                  <a:outerShdw blurRad="88000" dist="50800" dir="5040000" algn="tl">
                    <a:schemeClr val="accent4">
                      <a:tint val="80000"/>
                      <a:satMod val="250000"/>
                      <a:alpha val="45000"/>
                    </a:schemeClr>
                  </a:outerShdw>
                </a:effectLst>
                <a:latin typeface="Baskerville Old Face" pitchFamily="18" charset="0"/>
              </a:rPr>
              <a:t>S</a:t>
            </a:r>
            <a:endParaRPr lang="en-US" sz="5400" b="1" dirty="0">
              <a:ln>
                <a:prstDash val="solid"/>
              </a:ln>
              <a:solidFill>
                <a:srgbClr val="FFCC00"/>
              </a:solidFill>
              <a:effectLst>
                <a:outerShdw blurRad="88000" dist="50800" dir="5040000" algn="tl">
                  <a:schemeClr val="accent4">
                    <a:tint val="80000"/>
                    <a:satMod val="250000"/>
                    <a:alpha val="45000"/>
                  </a:schemeClr>
                </a:outerShdw>
              </a:effectLst>
            </a:endParaRPr>
          </a:p>
        </p:txBody>
      </p:sp>
      <p:sp>
        <p:nvSpPr>
          <p:cNvPr id="5" name="Slide Number Placeholder 4"/>
          <p:cNvSpPr>
            <a:spLocks noGrp="1"/>
          </p:cNvSpPr>
          <p:nvPr>
            <p:ph type="sldNum" sz="quarter" idx="4"/>
          </p:nvPr>
        </p:nvSpPr>
        <p:spPr/>
        <p:txBody>
          <a:bodyPr/>
          <a:lstStyle/>
          <a:p>
            <a:fld id="{3259EA9E-861C-46D1-B9C1-E598D5DCD0F2}"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subTitle" idx="1"/>
          </p:nvPr>
        </p:nvSpPr>
        <p:spPr>
          <a:xfrm>
            <a:off x="1676400" y="1676400"/>
            <a:ext cx="7162800" cy="3657600"/>
          </a:xfrm>
        </p:spPr>
        <p:txBody>
          <a:bodyPr/>
          <a:lstStyle/>
          <a:p>
            <a:pPr algn="ctr">
              <a:lnSpc>
                <a:spcPct val="90000"/>
              </a:lnSpc>
            </a:pPr>
            <a:endParaRPr lang="en-US" sz="900" dirty="0">
              <a:latin typeface="Baskerville Old Face" pitchFamily="18" charset="0"/>
            </a:endParaRPr>
          </a:p>
          <a:p>
            <a:pPr>
              <a:lnSpc>
                <a:spcPct val="90000"/>
              </a:lnSpc>
            </a:pPr>
            <a:r>
              <a:rPr lang="en-US" sz="2800" dirty="0" smtClean="0"/>
              <a:t>For six weeks during the summer, participants join a community of investigators working under the supervision of a practicing scientist.  </a:t>
            </a:r>
            <a:endParaRPr lang="en-US" sz="4400" b="1" u="sng" dirty="0" smtClean="0">
              <a:solidFill>
                <a:srgbClr val="FF0000"/>
              </a:solidFill>
            </a:endParaRPr>
          </a:p>
          <a:p>
            <a:pPr algn="ctr">
              <a:lnSpc>
                <a:spcPct val="90000"/>
              </a:lnSpc>
            </a:pPr>
            <a:endParaRPr lang="en-US" sz="2000" u="sng" dirty="0">
              <a:solidFill>
                <a:srgbClr val="FF0000"/>
              </a:solidFill>
              <a:latin typeface="Baskerville Old Face" pitchFamily="18" charset="0"/>
            </a:endParaRPr>
          </a:p>
          <a:p>
            <a:pPr algn="ctr">
              <a:lnSpc>
                <a:spcPct val="90000"/>
              </a:lnSpc>
            </a:pPr>
            <a:endParaRPr lang="en-US" u="sng" dirty="0">
              <a:solidFill>
                <a:srgbClr val="FF0000"/>
              </a:solidFill>
              <a:latin typeface="Baskerville Old Face" pitchFamily="18" charset="0"/>
            </a:endParaRPr>
          </a:p>
          <a:p>
            <a:pPr algn="ctr">
              <a:lnSpc>
                <a:spcPct val="90000"/>
              </a:lnSpc>
            </a:pPr>
            <a:endParaRPr lang="en-US" sz="2400" b="1" u="sng" dirty="0">
              <a:solidFill>
                <a:srgbClr val="FF0000"/>
              </a:solidFill>
              <a:effectLst/>
              <a:latin typeface="Baskerville Old Face" pitchFamily="18" charset="0"/>
            </a:endParaRPr>
          </a:p>
        </p:txBody>
      </p:sp>
      <p:pic>
        <p:nvPicPr>
          <p:cNvPr id="139271" name="Picture 7" descr="FlashingStar1"/>
          <p:cNvPicPr>
            <a:picLocks noChangeAspect="1" noChangeArrowheads="1" noCrop="1"/>
          </p:cNvPicPr>
          <p:nvPr/>
        </p:nvPicPr>
        <p:blipFill>
          <a:blip r:embed="rId3" cstate="print">
            <a:lum bright="10000" contrast="2000"/>
          </a:blip>
          <a:srcRect/>
          <a:stretch>
            <a:fillRect/>
          </a:stretch>
        </p:blipFill>
        <p:spPr bwMode="auto">
          <a:xfrm>
            <a:off x="7391400" y="0"/>
            <a:ext cx="1828800" cy="1768475"/>
          </a:xfrm>
          <a:prstGeom prst="rect">
            <a:avLst/>
          </a:prstGeom>
          <a:noFill/>
        </p:spPr>
      </p:pic>
      <p:sp>
        <p:nvSpPr>
          <p:cNvPr id="6" name="Rectangle 5"/>
          <p:cNvSpPr/>
          <p:nvPr/>
        </p:nvSpPr>
        <p:spPr>
          <a:xfrm>
            <a:off x="3048000" y="457200"/>
            <a:ext cx="3174267"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a:ln>
                  <a:prstDash val="solid"/>
                </a:ln>
                <a:solidFill>
                  <a:srgbClr val="FFCC00"/>
                </a:solidFill>
                <a:effectLst>
                  <a:outerShdw blurRad="88000" dist="50800" dir="5040000" algn="tl">
                    <a:schemeClr val="accent4">
                      <a:tint val="80000"/>
                      <a:satMod val="250000"/>
                      <a:alpha val="45000"/>
                    </a:schemeClr>
                  </a:outerShdw>
                </a:effectLst>
                <a:latin typeface="Baskerville Old Face" pitchFamily="18" charset="0"/>
              </a:rPr>
              <a:t> </a:t>
            </a:r>
            <a:r>
              <a:rPr lang="en-US" sz="5400" b="1" u="sng" dirty="0">
                <a:ln>
                  <a:prstDash val="solid"/>
                </a:ln>
                <a:solidFill>
                  <a:srgbClr val="FFCC00"/>
                </a:solidFill>
                <a:effectLst>
                  <a:outerShdw blurRad="88000" dist="50800" dir="5040000" algn="tl">
                    <a:schemeClr val="accent4">
                      <a:tint val="80000"/>
                      <a:satMod val="250000"/>
                      <a:alpha val="45000"/>
                    </a:schemeClr>
                  </a:outerShdw>
                </a:effectLst>
                <a:latin typeface="Baskerville Old Face" pitchFamily="18" charset="0"/>
              </a:rPr>
              <a:t>S T A R </a:t>
            </a:r>
            <a:r>
              <a:rPr lang="en-US" sz="5400" b="1" u="sng" dirty="0" smtClean="0">
                <a:ln>
                  <a:prstDash val="solid"/>
                </a:ln>
                <a:solidFill>
                  <a:srgbClr val="FFCC00"/>
                </a:solidFill>
                <a:effectLst>
                  <a:outerShdw blurRad="88000" dist="50800" dir="5040000" algn="tl">
                    <a:schemeClr val="accent4">
                      <a:tint val="80000"/>
                      <a:satMod val="250000"/>
                      <a:alpha val="45000"/>
                    </a:schemeClr>
                  </a:outerShdw>
                </a:effectLst>
                <a:latin typeface="Baskerville Old Face" pitchFamily="18" charset="0"/>
              </a:rPr>
              <a:t>S</a:t>
            </a:r>
            <a:endParaRPr lang="en-US" sz="5400" b="1" dirty="0">
              <a:ln>
                <a:prstDash val="solid"/>
              </a:ln>
              <a:solidFill>
                <a:srgbClr val="FFCC00"/>
              </a:solidFill>
              <a:effectLst>
                <a:outerShdw blurRad="88000" dist="50800" dir="5040000" algn="tl">
                  <a:schemeClr val="accent4">
                    <a:tint val="80000"/>
                    <a:satMod val="250000"/>
                    <a:alpha val="45000"/>
                  </a:schemeClr>
                </a:outerShdw>
              </a:effectLst>
            </a:endParaRPr>
          </a:p>
        </p:txBody>
      </p:sp>
      <p:pic>
        <p:nvPicPr>
          <p:cNvPr id="8" name="Picture 7" descr="DCP_1899_0126.jpg"/>
          <p:cNvPicPr>
            <a:picLocks noChangeAspect="1"/>
          </p:cNvPicPr>
          <p:nvPr/>
        </p:nvPicPr>
        <p:blipFill>
          <a:blip r:embed="rId4" cstate="print"/>
          <a:srcRect l="21722" t="11500" r="10222" b="32583"/>
          <a:stretch>
            <a:fillRect/>
          </a:stretch>
        </p:blipFill>
        <p:spPr>
          <a:xfrm>
            <a:off x="2286000" y="3733162"/>
            <a:ext cx="4870167" cy="2667638"/>
          </a:xfrm>
          <a:prstGeom prst="rect">
            <a:avLst/>
          </a:prstGeom>
        </p:spPr>
      </p:pic>
      <p:sp>
        <p:nvSpPr>
          <p:cNvPr id="7" name="Slide Number Placeholder 6"/>
          <p:cNvSpPr>
            <a:spLocks noGrp="1"/>
          </p:cNvSpPr>
          <p:nvPr>
            <p:ph type="sldNum" sz="quarter" idx="4"/>
          </p:nvPr>
        </p:nvSpPr>
        <p:spPr/>
        <p:txBody>
          <a:bodyPr/>
          <a:lstStyle/>
          <a:p>
            <a:fld id="{3259EA9E-861C-46D1-B9C1-E598D5DCD0F2}"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8.jpg"/>
          <p:cNvPicPr>
            <a:picLocks noChangeAspect="1"/>
          </p:cNvPicPr>
          <p:nvPr/>
        </p:nvPicPr>
        <p:blipFill>
          <a:blip r:embed="rId3" cstate="print"/>
          <a:srcRect l="34000" t="18667" r="17000" b="9333"/>
          <a:stretch>
            <a:fillRect/>
          </a:stretch>
        </p:blipFill>
        <p:spPr>
          <a:xfrm>
            <a:off x="5029200" y="1920287"/>
            <a:ext cx="3733800" cy="4114761"/>
          </a:xfrm>
          <a:prstGeom prst="rect">
            <a:avLst/>
          </a:prstGeom>
        </p:spPr>
      </p:pic>
      <p:sp>
        <p:nvSpPr>
          <p:cNvPr id="139267" name="Rectangle 3"/>
          <p:cNvSpPr>
            <a:spLocks noGrp="1" noChangeArrowheads="1"/>
          </p:cNvSpPr>
          <p:nvPr>
            <p:ph type="subTitle" idx="1"/>
          </p:nvPr>
        </p:nvSpPr>
        <p:spPr>
          <a:xfrm>
            <a:off x="1066800" y="1981200"/>
            <a:ext cx="3733800" cy="3886200"/>
          </a:xfrm>
        </p:spPr>
        <p:txBody>
          <a:bodyPr/>
          <a:lstStyle/>
          <a:p>
            <a:pPr>
              <a:lnSpc>
                <a:spcPct val="90000"/>
              </a:lnSpc>
            </a:pPr>
            <a:endParaRPr lang="en-US" sz="900" dirty="0">
              <a:latin typeface="Baskerville Old Face" pitchFamily="18" charset="0"/>
            </a:endParaRPr>
          </a:p>
          <a:p>
            <a:pPr>
              <a:lnSpc>
                <a:spcPct val="90000"/>
              </a:lnSpc>
            </a:pPr>
            <a:r>
              <a:rPr lang="en-US" sz="2800" dirty="0" smtClean="0">
                <a:latin typeface="+mj-lt"/>
              </a:rPr>
              <a:t>STARS participants spend an average of 30 hours each week for six weeks in a professional research environment – at the research bench, in the lab, in the field, or in a computer facility.</a:t>
            </a:r>
            <a:endParaRPr lang="en-US" sz="2800" u="sng" dirty="0">
              <a:solidFill>
                <a:srgbClr val="FF0000"/>
              </a:solidFill>
              <a:latin typeface="+mj-lt"/>
            </a:endParaRPr>
          </a:p>
          <a:p>
            <a:pPr>
              <a:lnSpc>
                <a:spcPct val="90000"/>
              </a:lnSpc>
            </a:pPr>
            <a:endParaRPr lang="en-US" sz="2400" b="1" u="sng" dirty="0">
              <a:solidFill>
                <a:srgbClr val="FF0000"/>
              </a:solidFill>
              <a:effectLst/>
              <a:latin typeface="Baskerville Old Face" pitchFamily="18" charset="0"/>
            </a:endParaRPr>
          </a:p>
        </p:txBody>
      </p:sp>
      <p:pic>
        <p:nvPicPr>
          <p:cNvPr id="139271" name="Picture 7" descr="FlashingStar1"/>
          <p:cNvPicPr>
            <a:picLocks noChangeAspect="1" noChangeArrowheads="1" noCrop="1"/>
          </p:cNvPicPr>
          <p:nvPr/>
        </p:nvPicPr>
        <p:blipFill>
          <a:blip r:embed="rId4" cstate="print">
            <a:lum bright="10000" contrast="2000"/>
          </a:blip>
          <a:srcRect/>
          <a:stretch>
            <a:fillRect/>
          </a:stretch>
        </p:blipFill>
        <p:spPr bwMode="auto">
          <a:xfrm>
            <a:off x="7391400" y="0"/>
            <a:ext cx="1828800" cy="1768475"/>
          </a:xfrm>
          <a:prstGeom prst="rect">
            <a:avLst/>
          </a:prstGeom>
          <a:noFill/>
        </p:spPr>
      </p:pic>
      <p:sp>
        <p:nvSpPr>
          <p:cNvPr id="8" name="Rectangle 7"/>
          <p:cNvSpPr/>
          <p:nvPr/>
        </p:nvSpPr>
        <p:spPr>
          <a:xfrm>
            <a:off x="3124200" y="457200"/>
            <a:ext cx="3174267"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a:ln>
                  <a:prstDash val="solid"/>
                </a:ln>
                <a:solidFill>
                  <a:srgbClr val="FFCC00"/>
                </a:solidFill>
                <a:effectLst>
                  <a:outerShdw blurRad="88000" dist="50800" dir="5040000" algn="tl">
                    <a:schemeClr val="accent4">
                      <a:tint val="80000"/>
                      <a:satMod val="250000"/>
                      <a:alpha val="45000"/>
                    </a:schemeClr>
                  </a:outerShdw>
                </a:effectLst>
                <a:latin typeface="Baskerville Old Face" pitchFamily="18" charset="0"/>
              </a:rPr>
              <a:t> </a:t>
            </a:r>
            <a:r>
              <a:rPr lang="en-US" sz="5400" b="1" u="sng" dirty="0">
                <a:ln>
                  <a:prstDash val="solid"/>
                </a:ln>
                <a:solidFill>
                  <a:srgbClr val="FFCC00"/>
                </a:solidFill>
                <a:effectLst>
                  <a:outerShdw blurRad="88000" dist="50800" dir="5040000" algn="tl">
                    <a:schemeClr val="accent4">
                      <a:tint val="80000"/>
                      <a:satMod val="250000"/>
                      <a:alpha val="45000"/>
                    </a:schemeClr>
                  </a:outerShdw>
                </a:effectLst>
                <a:latin typeface="Baskerville Old Face" pitchFamily="18" charset="0"/>
              </a:rPr>
              <a:t>S T A R </a:t>
            </a:r>
            <a:r>
              <a:rPr lang="en-US" sz="5400" b="1" u="sng" dirty="0" smtClean="0">
                <a:ln>
                  <a:prstDash val="solid"/>
                </a:ln>
                <a:solidFill>
                  <a:srgbClr val="FFCC00"/>
                </a:solidFill>
                <a:effectLst>
                  <a:outerShdw blurRad="88000" dist="50800" dir="5040000" algn="tl">
                    <a:schemeClr val="accent4">
                      <a:tint val="80000"/>
                      <a:satMod val="250000"/>
                      <a:alpha val="45000"/>
                    </a:schemeClr>
                  </a:outerShdw>
                </a:effectLst>
                <a:latin typeface="Baskerville Old Face" pitchFamily="18" charset="0"/>
              </a:rPr>
              <a:t>S</a:t>
            </a:r>
            <a:endParaRPr lang="en-US" sz="5400" b="1" dirty="0">
              <a:ln>
                <a:prstDash val="solid"/>
              </a:ln>
              <a:solidFill>
                <a:srgbClr val="FFCC00"/>
              </a:solidFill>
              <a:effectLst>
                <a:outerShdw blurRad="88000" dist="50800" dir="5040000" algn="tl">
                  <a:schemeClr val="accent4">
                    <a:tint val="80000"/>
                    <a:satMod val="250000"/>
                    <a:alpha val="45000"/>
                  </a:schemeClr>
                </a:outerShdw>
              </a:effectLst>
            </a:endParaRPr>
          </a:p>
        </p:txBody>
      </p:sp>
      <p:sp>
        <p:nvSpPr>
          <p:cNvPr id="7" name="Slide Number Placeholder 6"/>
          <p:cNvSpPr>
            <a:spLocks noGrp="1"/>
          </p:cNvSpPr>
          <p:nvPr>
            <p:ph type="sldNum" sz="quarter" idx="4"/>
          </p:nvPr>
        </p:nvSpPr>
        <p:spPr/>
        <p:txBody>
          <a:bodyPr/>
          <a:lstStyle/>
          <a:p>
            <a:fld id="{3259EA9E-861C-46D1-B9C1-E598D5DCD0F2}"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subTitle" idx="1"/>
          </p:nvPr>
        </p:nvSpPr>
        <p:spPr>
          <a:xfrm>
            <a:off x="1371600" y="1676400"/>
            <a:ext cx="7086600" cy="3581400"/>
          </a:xfrm>
        </p:spPr>
        <p:txBody>
          <a:bodyPr/>
          <a:lstStyle/>
          <a:p>
            <a:pPr>
              <a:lnSpc>
                <a:spcPct val="90000"/>
              </a:lnSpc>
            </a:pPr>
            <a:endParaRPr lang="en-US" sz="900" dirty="0">
              <a:latin typeface="Baskerville Old Face" pitchFamily="18" charset="0"/>
            </a:endParaRPr>
          </a:p>
          <a:p>
            <a:pPr>
              <a:lnSpc>
                <a:spcPct val="90000"/>
              </a:lnSpc>
            </a:pPr>
            <a:r>
              <a:rPr lang="en-US" sz="2800" dirty="0" smtClean="0">
                <a:latin typeface="+mj-lt"/>
              </a:rPr>
              <a:t>Another ten hours are devoted to activities that include:</a:t>
            </a:r>
          </a:p>
          <a:p>
            <a:pPr>
              <a:lnSpc>
                <a:spcPct val="90000"/>
              </a:lnSpc>
            </a:pPr>
            <a:endParaRPr lang="en-US" sz="1400" dirty="0" smtClean="0">
              <a:latin typeface="+mj-lt"/>
            </a:endParaRPr>
          </a:p>
          <a:p>
            <a:pPr>
              <a:spcBef>
                <a:spcPts val="0"/>
              </a:spcBef>
              <a:buBlip>
                <a:blip r:embed="rId3"/>
              </a:buBlip>
            </a:pPr>
            <a:r>
              <a:rPr lang="en-US" sz="2800" dirty="0" smtClean="0">
                <a:solidFill>
                  <a:srgbClr val="FF0000"/>
                </a:solidFill>
                <a:latin typeface="+mj-lt"/>
              </a:rPr>
              <a:t>   </a:t>
            </a:r>
            <a:r>
              <a:rPr lang="en-US" sz="2800" dirty="0" smtClean="0">
                <a:solidFill>
                  <a:srgbClr val="FFCC00"/>
                </a:solidFill>
                <a:latin typeface="+mj-lt"/>
              </a:rPr>
              <a:t>Stimulating presentations by leading</a:t>
            </a:r>
          </a:p>
          <a:p>
            <a:pPr>
              <a:spcBef>
                <a:spcPts val="0"/>
              </a:spcBef>
            </a:pPr>
            <a:r>
              <a:rPr lang="en-US" sz="2800" dirty="0" smtClean="0">
                <a:solidFill>
                  <a:srgbClr val="FFCC00"/>
                </a:solidFill>
                <a:latin typeface="+mj-lt"/>
              </a:rPr>
              <a:t>     researchers</a:t>
            </a:r>
          </a:p>
          <a:p>
            <a:pPr>
              <a:spcBef>
                <a:spcPts val="0"/>
              </a:spcBef>
              <a:buBlip>
                <a:blip r:embed="rId3"/>
              </a:buBlip>
            </a:pPr>
            <a:r>
              <a:rPr lang="en-US" sz="2800" dirty="0" smtClean="0">
                <a:solidFill>
                  <a:srgbClr val="FFCC00"/>
                </a:solidFill>
                <a:latin typeface="+mj-lt"/>
              </a:rPr>
              <a:t>   Orientation by the participating </a:t>
            </a:r>
          </a:p>
          <a:p>
            <a:pPr>
              <a:spcBef>
                <a:spcPts val="0"/>
              </a:spcBef>
            </a:pPr>
            <a:r>
              <a:rPr lang="en-US" sz="2800" dirty="0" smtClean="0">
                <a:solidFill>
                  <a:srgbClr val="FFCC00"/>
                </a:solidFill>
                <a:latin typeface="+mj-lt"/>
              </a:rPr>
              <a:t>     universities</a:t>
            </a:r>
          </a:p>
          <a:p>
            <a:pPr>
              <a:spcBef>
                <a:spcPts val="0"/>
              </a:spcBef>
              <a:buBlip>
                <a:blip r:embed="rId3"/>
              </a:buBlip>
            </a:pPr>
            <a:r>
              <a:rPr lang="en-US" sz="2800" dirty="0" smtClean="0">
                <a:solidFill>
                  <a:srgbClr val="FFCC00"/>
                </a:solidFill>
                <a:latin typeface="+mj-lt"/>
              </a:rPr>
              <a:t>   Career discussions with practitioners</a:t>
            </a:r>
          </a:p>
          <a:p>
            <a:pPr>
              <a:spcBef>
                <a:spcPts val="0"/>
              </a:spcBef>
              <a:buBlip>
                <a:blip r:embed="rId3"/>
              </a:buBlip>
            </a:pPr>
            <a:r>
              <a:rPr lang="en-US" sz="2800" dirty="0" smtClean="0">
                <a:solidFill>
                  <a:srgbClr val="FFCC00"/>
                </a:solidFill>
                <a:latin typeface="+mj-lt"/>
              </a:rPr>
              <a:t>   Instruction on how to prepare and </a:t>
            </a:r>
          </a:p>
          <a:p>
            <a:pPr>
              <a:spcBef>
                <a:spcPts val="0"/>
              </a:spcBef>
            </a:pPr>
            <a:r>
              <a:rPr lang="en-US" sz="2800" dirty="0" smtClean="0">
                <a:solidFill>
                  <a:srgbClr val="FFCC00"/>
                </a:solidFill>
                <a:latin typeface="+mj-lt"/>
              </a:rPr>
              <a:t>     present a research paper</a:t>
            </a:r>
            <a:endParaRPr lang="en-US" sz="2800" dirty="0">
              <a:solidFill>
                <a:srgbClr val="FFCC00"/>
              </a:solidFill>
              <a:latin typeface="+mj-lt"/>
            </a:endParaRPr>
          </a:p>
          <a:p>
            <a:pPr>
              <a:lnSpc>
                <a:spcPct val="90000"/>
              </a:lnSpc>
            </a:pPr>
            <a:endParaRPr lang="en-US" sz="2400" b="1" u="sng" dirty="0">
              <a:solidFill>
                <a:srgbClr val="FF0000"/>
              </a:solidFill>
              <a:effectLst/>
              <a:latin typeface="Baskerville Old Face" pitchFamily="18" charset="0"/>
            </a:endParaRPr>
          </a:p>
        </p:txBody>
      </p:sp>
      <p:pic>
        <p:nvPicPr>
          <p:cNvPr id="139271" name="Picture 7" descr="FlashingStar1"/>
          <p:cNvPicPr>
            <a:picLocks noChangeAspect="1" noChangeArrowheads="1" noCrop="1"/>
          </p:cNvPicPr>
          <p:nvPr/>
        </p:nvPicPr>
        <p:blipFill>
          <a:blip r:embed="rId4" cstate="print">
            <a:lum bright="10000" contrast="2000"/>
          </a:blip>
          <a:srcRect/>
          <a:stretch>
            <a:fillRect/>
          </a:stretch>
        </p:blipFill>
        <p:spPr bwMode="auto">
          <a:xfrm>
            <a:off x="7391400" y="0"/>
            <a:ext cx="1828800" cy="1768475"/>
          </a:xfrm>
          <a:prstGeom prst="rect">
            <a:avLst/>
          </a:prstGeom>
          <a:noFill/>
        </p:spPr>
      </p:pic>
      <p:sp>
        <p:nvSpPr>
          <p:cNvPr id="8" name="Rectangle 7"/>
          <p:cNvSpPr/>
          <p:nvPr/>
        </p:nvSpPr>
        <p:spPr>
          <a:xfrm>
            <a:off x="3124200" y="457200"/>
            <a:ext cx="3174267"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askerville Old Face" pitchFamily="18" charset="0"/>
              </a:rPr>
              <a:t> </a:t>
            </a:r>
            <a:r>
              <a:rPr lang="en-US" sz="5400" b="1" u="sng" dirty="0">
                <a:ln>
                  <a:prstDash val="solid"/>
                </a:ln>
                <a:solidFill>
                  <a:srgbClr val="FFCC00"/>
                </a:solidFill>
                <a:effectLst>
                  <a:outerShdw blurRad="88000" dist="50800" dir="5040000" algn="tl">
                    <a:schemeClr val="accent4">
                      <a:tint val="80000"/>
                      <a:satMod val="250000"/>
                      <a:alpha val="45000"/>
                    </a:schemeClr>
                  </a:outerShdw>
                </a:effectLst>
                <a:latin typeface="Baskerville Old Face" pitchFamily="18" charset="0"/>
              </a:rPr>
              <a:t>S T A R </a:t>
            </a:r>
            <a:r>
              <a:rPr lang="en-US" sz="5400" b="1" u="sng" dirty="0" smtClean="0">
                <a:ln>
                  <a:prstDash val="solid"/>
                </a:ln>
                <a:solidFill>
                  <a:srgbClr val="FFCC00"/>
                </a:solidFill>
                <a:effectLst>
                  <a:outerShdw blurRad="88000" dist="50800" dir="5040000" algn="tl">
                    <a:schemeClr val="accent4">
                      <a:tint val="80000"/>
                      <a:satMod val="250000"/>
                      <a:alpha val="45000"/>
                    </a:schemeClr>
                  </a:outerShdw>
                </a:effectLst>
                <a:latin typeface="Baskerville Old Face" pitchFamily="18" charset="0"/>
              </a:rPr>
              <a:t>S</a:t>
            </a:r>
            <a:endParaRPr lang="en-US" sz="5400" b="1" dirty="0">
              <a:ln>
                <a:prstDash val="solid"/>
              </a:ln>
              <a:solidFill>
                <a:srgbClr val="FFCC00"/>
              </a:solidFill>
              <a:effectLst>
                <a:outerShdw blurRad="88000" dist="50800" dir="5040000" algn="tl">
                  <a:schemeClr val="accent4">
                    <a:tint val="80000"/>
                    <a:satMod val="250000"/>
                    <a:alpha val="45000"/>
                  </a:schemeClr>
                </a:outerShdw>
              </a:effectLst>
            </a:endParaRPr>
          </a:p>
        </p:txBody>
      </p:sp>
      <p:sp>
        <p:nvSpPr>
          <p:cNvPr id="5" name="Slide Number Placeholder 4"/>
          <p:cNvSpPr>
            <a:spLocks noGrp="1"/>
          </p:cNvSpPr>
          <p:nvPr>
            <p:ph type="sldNum" sz="quarter" idx="4"/>
          </p:nvPr>
        </p:nvSpPr>
        <p:spPr/>
        <p:txBody>
          <a:bodyPr/>
          <a:lstStyle/>
          <a:p>
            <a:fld id="{3259EA9E-861C-46D1-B9C1-E598D5DCD0F2}"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subTitle" idx="1"/>
          </p:nvPr>
        </p:nvSpPr>
        <p:spPr>
          <a:xfrm>
            <a:off x="1066800" y="1752600"/>
            <a:ext cx="7467600" cy="3657600"/>
          </a:xfrm>
        </p:spPr>
        <p:txBody>
          <a:bodyPr/>
          <a:lstStyle/>
          <a:p>
            <a:pPr>
              <a:lnSpc>
                <a:spcPct val="90000"/>
              </a:lnSpc>
            </a:pPr>
            <a:endParaRPr lang="en-US" sz="900" dirty="0">
              <a:latin typeface="+mj-lt"/>
            </a:endParaRPr>
          </a:p>
          <a:p>
            <a:pPr algn="ctr">
              <a:lnSpc>
                <a:spcPct val="90000"/>
              </a:lnSpc>
            </a:pPr>
            <a:r>
              <a:rPr lang="en-US" dirty="0" smtClean="0">
                <a:latin typeface="+mj-lt"/>
              </a:rPr>
              <a:t>More than 60 scientists who work in fields such as biology, chemistry, computer science, earth science, engineering, environmental science, mathematics, medicine, optometry, physics, and psychology share their expertise as they and their research teams direct students and teachers in research projects.  </a:t>
            </a:r>
            <a:endParaRPr lang="en-US" sz="4800" b="1" u="sng" dirty="0" smtClean="0">
              <a:solidFill>
                <a:srgbClr val="FF0000"/>
              </a:solidFill>
              <a:latin typeface="+mj-lt"/>
            </a:endParaRPr>
          </a:p>
          <a:p>
            <a:pPr algn="ctr">
              <a:lnSpc>
                <a:spcPct val="90000"/>
              </a:lnSpc>
            </a:pPr>
            <a:endParaRPr lang="en-US" sz="2000" u="sng" dirty="0">
              <a:solidFill>
                <a:srgbClr val="FF0000"/>
              </a:solidFill>
              <a:latin typeface="Baskerville Old Face" pitchFamily="18" charset="0"/>
            </a:endParaRPr>
          </a:p>
          <a:p>
            <a:pPr algn="ctr">
              <a:lnSpc>
                <a:spcPct val="90000"/>
              </a:lnSpc>
            </a:pPr>
            <a:endParaRPr lang="en-US" u="sng" dirty="0">
              <a:solidFill>
                <a:srgbClr val="FF0000"/>
              </a:solidFill>
              <a:latin typeface="Baskerville Old Face" pitchFamily="18" charset="0"/>
            </a:endParaRPr>
          </a:p>
          <a:p>
            <a:pPr algn="ctr">
              <a:lnSpc>
                <a:spcPct val="90000"/>
              </a:lnSpc>
            </a:pPr>
            <a:endParaRPr lang="en-US" sz="2400" b="1" u="sng" dirty="0">
              <a:solidFill>
                <a:srgbClr val="FF0000"/>
              </a:solidFill>
              <a:effectLst/>
              <a:latin typeface="Baskerville Old Face" pitchFamily="18" charset="0"/>
            </a:endParaRPr>
          </a:p>
        </p:txBody>
      </p:sp>
      <p:pic>
        <p:nvPicPr>
          <p:cNvPr id="139271" name="Picture 7" descr="FlashingStar1"/>
          <p:cNvPicPr>
            <a:picLocks noChangeAspect="1" noChangeArrowheads="1" noCrop="1"/>
          </p:cNvPicPr>
          <p:nvPr/>
        </p:nvPicPr>
        <p:blipFill>
          <a:blip r:embed="rId3" cstate="print">
            <a:lum bright="10000" contrast="2000"/>
          </a:blip>
          <a:srcRect/>
          <a:stretch>
            <a:fillRect/>
          </a:stretch>
        </p:blipFill>
        <p:spPr bwMode="auto">
          <a:xfrm>
            <a:off x="7391400" y="0"/>
            <a:ext cx="1828800" cy="1768475"/>
          </a:xfrm>
          <a:prstGeom prst="rect">
            <a:avLst/>
          </a:prstGeom>
          <a:noFill/>
        </p:spPr>
      </p:pic>
      <p:sp>
        <p:nvSpPr>
          <p:cNvPr id="6" name="Rectangle 5"/>
          <p:cNvSpPr/>
          <p:nvPr/>
        </p:nvSpPr>
        <p:spPr>
          <a:xfrm>
            <a:off x="3048000" y="457200"/>
            <a:ext cx="3174267"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askerville Old Face" pitchFamily="18" charset="0"/>
              </a:rPr>
              <a:t> </a:t>
            </a:r>
            <a:r>
              <a:rPr lang="en-US" sz="5400" b="1" u="sng" dirty="0">
                <a:ln>
                  <a:prstDash val="solid"/>
                </a:ln>
                <a:solidFill>
                  <a:srgbClr val="FFCC00"/>
                </a:solidFill>
                <a:effectLst>
                  <a:outerShdw blurRad="88000" dist="50800" dir="5040000" algn="tl">
                    <a:schemeClr val="accent4">
                      <a:tint val="80000"/>
                      <a:satMod val="250000"/>
                      <a:alpha val="45000"/>
                    </a:schemeClr>
                  </a:outerShdw>
                </a:effectLst>
                <a:latin typeface="Baskerville Old Face" pitchFamily="18" charset="0"/>
              </a:rPr>
              <a:t>S T A R </a:t>
            </a:r>
            <a:r>
              <a:rPr lang="en-US" sz="5400" b="1" u="sng" dirty="0" smtClean="0">
                <a:ln>
                  <a:prstDash val="solid"/>
                </a:ln>
                <a:solidFill>
                  <a:srgbClr val="FFCC00"/>
                </a:solidFill>
                <a:effectLst>
                  <a:outerShdw blurRad="88000" dist="50800" dir="5040000" algn="tl">
                    <a:schemeClr val="accent4">
                      <a:tint val="80000"/>
                      <a:satMod val="250000"/>
                      <a:alpha val="45000"/>
                    </a:schemeClr>
                  </a:outerShdw>
                </a:effectLst>
                <a:latin typeface="Baskerville Old Face" pitchFamily="18" charset="0"/>
              </a:rPr>
              <a:t>S</a:t>
            </a:r>
            <a:endParaRPr lang="en-US" sz="5400" b="1" dirty="0">
              <a:ln>
                <a:prstDash val="solid"/>
              </a:ln>
              <a:solidFill>
                <a:srgbClr val="FFCC00"/>
              </a:solidFill>
              <a:effectLst>
                <a:outerShdw blurRad="88000" dist="50800" dir="5040000" algn="tl">
                  <a:schemeClr val="accent4">
                    <a:tint val="80000"/>
                    <a:satMod val="250000"/>
                    <a:alpha val="45000"/>
                  </a:schemeClr>
                </a:outerShdw>
              </a:effectLst>
            </a:endParaRPr>
          </a:p>
        </p:txBody>
      </p:sp>
      <p:sp>
        <p:nvSpPr>
          <p:cNvPr id="5" name="Slide Number Placeholder 4"/>
          <p:cNvSpPr>
            <a:spLocks noGrp="1"/>
          </p:cNvSpPr>
          <p:nvPr>
            <p:ph type="sldNum" sz="quarter" idx="4"/>
          </p:nvPr>
        </p:nvSpPr>
        <p:spPr/>
        <p:txBody>
          <a:bodyPr/>
          <a:lstStyle/>
          <a:p>
            <a:fld id="{3259EA9E-861C-46D1-B9C1-E598D5DCD0F2}"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type="subTitle" idx="1"/>
          </p:nvPr>
        </p:nvSpPr>
        <p:spPr>
          <a:xfrm>
            <a:off x="1295400" y="2286000"/>
            <a:ext cx="7086600" cy="3657600"/>
          </a:xfrm>
        </p:spPr>
        <p:txBody>
          <a:bodyPr/>
          <a:lstStyle/>
          <a:p>
            <a:pPr algn="ctr">
              <a:lnSpc>
                <a:spcPct val="90000"/>
              </a:lnSpc>
            </a:pPr>
            <a:endParaRPr lang="en-US" sz="900" dirty="0">
              <a:latin typeface="Baskerville Old Face" pitchFamily="18" charset="0"/>
            </a:endParaRPr>
          </a:p>
          <a:p>
            <a:r>
              <a:rPr lang="en-US" sz="2800" dirty="0" smtClean="0"/>
              <a:t>Research sites include Donald Danforth Plant Science Center, Saint Louis University, St. Louis College of Pharmacy, Solae LLC, Washington University, and the host institution, University of Missouri-St. Louis.</a:t>
            </a:r>
            <a:endParaRPr lang="en-US" sz="2000" u="sng" dirty="0">
              <a:solidFill>
                <a:srgbClr val="FF0000"/>
              </a:solidFill>
              <a:latin typeface="Baskerville Old Face" pitchFamily="18" charset="0"/>
            </a:endParaRPr>
          </a:p>
          <a:p>
            <a:pPr algn="ctr">
              <a:lnSpc>
                <a:spcPct val="90000"/>
              </a:lnSpc>
            </a:pPr>
            <a:endParaRPr lang="en-US" u="sng" dirty="0">
              <a:solidFill>
                <a:srgbClr val="FF0000"/>
              </a:solidFill>
              <a:latin typeface="Baskerville Old Face" pitchFamily="18" charset="0"/>
            </a:endParaRPr>
          </a:p>
          <a:p>
            <a:pPr algn="ctr">
              <a:lnSpc>
                <a:spcPct val="90000"/>
              </a:lnSpc>
            </a:pPr>
            <a:endParaRPr lang="en-US" sz="2400" b="1" u="sng" dirty="0">
              <a:solidFill>
                <a:srgbClr val="FF0000"/>
              </a:solidFill>
              <a:effectLst/>
              <a:latin typeface="Baskerville Old Face" pitchFamily="18" charset="0"/>
            </a:endParaRPr>
          </a:p>
        </p:txBody>
      </p:sp>
      <p:pic>
        <p:nvPicPr>
          <p:cNvPr id="139271" name="Picture 7" descr="FlashingStar1"/>
          <p:cNvPicPr>
            <a:picLocks noChangeAspect="1" noChangeArrowheads="1" noCrop="1"/>
          </p:cNvPicPr>
          <p:nvPr/>
        </p:nvPicPr>
        <p:blipFill>
          <a:blip r:embed="rId3" cstate="print">
            <a:lum bright="10000" contrast="2000"/>
          </a:blip>
          <a:srcRect/>
          <a:stretch>
            <a:fillRect/>
          </a:stretch>
        </p:blipFill>
        <p:spPr bwMode="auto">
          <a:xfrm>
            <a:off x="7391400" y="0"/>
            <a:ext cx="1828800" cy="1768475"/>
          </a:xfrm>
          <a:prstGeom prst="rect">
            <a:avLst/>
          </a:prstGeom>
          <a:noFill/>
        </p:spPr>
      </p:pic>
      <p:sp>
        <p:nvSpPr>
          <p:cNvPr id="9" name="Rectangle 8"/>
          <p:cNvSpPr/>
          <p:nvPr/>
        </p:nvSpPr>
        <p:spPr>
          <a:xfrm>
            <a:off x="3048000" y="533400"/>
            <a:ext cx="3174267"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Baskerville Old Face" pitchFamily="18" charset="0"/>
              </a:rPr>
              <a:t> </a:t>
            </a:r>
            <a:r>
              <a:rPr lang="en-US" sz="5400" b="1" u="sng" dirty="0">
                <a:ln>
                  <a:prstDash val="solid"/>
                </a:ln>
                <a:solidFill>
                  <a:srgbClr val="FFCC00"/>
                </a:solidFill>
                <a:effectLst>
                  <a:outerShdw blurRad="88000" dist="50800" dir="5040000" algn="tl">
                    <a:schemeClr val="accent4">
                      <a:tint val="80000"/>
                      <a:satMod val="250000"/>
                      <a:alpha val="45000"/>
                    </a:schemeClr>
                  </a:outerShdw>
                </a:effectLst>
                <a:latin typeface="Baskerville Old Face" pitchFamily="18" charset="0"/>
              </a:rPr>
              <a:t>S T A R </a:t>
            </a:r>
            <a:r>
              <a:rPr lang="en-US" sz="5400" b="1" u="sng" dirty="0" smtClean="0">
                <a:ln>
                  <a:prstDash val="solid"/>
                </a:ln>
                <a:solidFill>
                  <a:srgbClr val="FFCC00"/>
                </a:solidFill>
                <a:effectLst>
                  <a:outerShdw blurRad="88000" dist="50800" dir="5040000" algn="tl">
                    <a:schemeClr val="accent4">
                      <a:tint val="80000"/>
                      <a:satMod val="250000"/>
                      <a:alpha val="45000"/>
                    </a:schemeClr>
                  </a:outerShdw>
                </a:effectLst>
                <a:latin typeface="Baskerville Old Face" pitchFamily="18" charset="0"/>
              </a:rPr>
              <a:t>S</a:t>
            </a:r>
            <a:endParaRPr lang="en-US" sz="5400" b="1" dirty="0">
              <a:ln>
                <a:prstDash val="solid"/>
              </a:ln>
              <a:solidFill>
                <a:srgbClr val="FFCC00"/>
              </a:solidFill>
              <a:effectLst>
                <a:outerShdw blurRad="88000" dist="50800" dir="5040000" algn="tl">
                  <a:schemeClr val="accent4">
                    <a:tint val="80000"/>
                    <a:satMod val="250000"/>
                    <a:alpha val="45000"/>
                  </a:schemeClr>
                </a:outerShdw>
              </a:effectLst>
            </a:endParaRPr>
          </a:p>
        </p:txBody>
      </p:sp>
      <p:sp>
        <p:nvSpPr>
          <p:cNvPr id="5" name="Slide Number Placeholder 4"/>
          <p:cNvSpPr>
            <a:spLocks noGrp="1"/>
          </p:cNvSpPr>
          <p:nvPr>
            <p:ph type="sldNum" sz="quarter" idx="4"/>
          </p:nvPr>
        </p:nvSpPr>
        <p:spPr/>
        <p:txBody>
          <a:bodyPr/>
          <a:lstStyle/>
          <a:p>
            <a:fld id="{3259EA9E-861C-46D1-B9C1-E598D5DCD0F2}"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1864</TotalTime>
  <Words>1040</Words>
  <Application>Microsoft Office PowerPoint</Application>
  <PresentationFormat>On-screen Show (4:3)</PresentationFormat>
  <Paragraphs>266</Paragraphs>
  <Slides>29</Slides>
  <Notes>26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Shimmer</vt:lpstr>
      <vt:lpstr>The University of Missouri-St. Louis Science Education Programs</vt:lpstr>
      <vt:lpstr>The University of Missouri-St. Louis Science Education Programs</vt:lpstr>
      <vt:lpstr>Slide 3</vt:lpstr>
      <vt:lpstr>Slide 4</vt:lpstr>
      <vt:lpstr>Slide 5</vt:lpstr>
      <vt:lpstr>Slide 6</vt:lpstr>
      <vt:lpstr>Slide 7</vt:lpstr>
      <vt:lpstr>Slide 8</vt:lpstr>
      <vt:lpstr>Slide 9</vt:lpstr>
      <vt:lpstr>STARS  EDUCATIONAL PHILOSOPHY</vt:lpstr>
      <vt:lpstr>STARS  MISSION  STATEMENT</vt:lpstr>
      <vt:lpstr>STARS  GOALS</vt:lpstr>
      <vt:lpstr>STARS  GOALS</vt:lpstr>
      <vt:lpstr>STARS  GOALS  (continued)</vt:lpstr>
      <vt:lpstr>STARS  GOALS  (cont.)</vt:lpstr>
      <vt:lpstr>Slide 16</vt:lpstr>
      <vt:lpstr>Slide 17</vt:lpstr>
      <vt:lpstr>A SAMPLING OF INSTITUTIONS THAT PAST PARTICIPANTS ATTENDED</vt:lpstr>
      <vt:lpstr>Slide 19</vt:lpstr>
      <vt:lpstr>Slide 20</vt:lpstr>
      <vt:lpstr>Slide 21</vt:lpstr>
      <vt:lpstr>The University of Missouri-St. Louis Science Education Programs</vt:lpstr>
      <vt:lpstr>The University of Missouri-St. Louis Science Education Programs</vt:lpstr>
      <vt:lpstr>Slide 24</vt:lpstr>
      <vt:lpstr>Slide 25</vt:lpstr>
      <vt:lpstr>Slide 26</vt:lpstr>
      <vt:lpstr>Slide 27</vt:lpstr>
      <vt:lpstr>The University of Missouri-St. Louis Science Education Programs</vt:lpstr>
      <vt:lpstr>The University of Missouri-St. Louis Science Education Programs</vt:lpstr>
    </vt:vector>
  </TitlesOfParts>
  <Company>University of Missouri - St. Louis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The University of Missouri-St. Louis Science Education Programs</dc:title>
  <dc:creator>kirkpatrickkj</dc:creator>
  <cp:lastModifiedBy>Nancy Katherine Diley</cp:lastModifiedBy>
  <cp:revision>182</cp:revision>
  <dcterms:created xsi:type="dcterms:W3CDTF">2007-06-05T19:13:42Z</dcterms:created>
  <dcterms:modified xsi:type="dcterms:W3CDTF">2010-05-07T21:28:49Z</dcterms:modified>
</cp:coreProperties>
</file>