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91" r:id="rId3"/>
    <p:sldId id="292" r:id="rId4"/>
    <p:sldId id="293" r:id="rId5"/>
    <p:sldId id="298" r:id="rId6"/>
    <p:sldId id="294" r:id="rId7"/>
    <p:sldId id="289" r:id="rId8"/>
    <p:sldId id="299" r:id="rId9"/>
    <p:sldId id="295" r:id="rId10"/>
    <p:sldId id="300" r:id="rId11"/>
    <p:sldId id="297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288" r:id="rId20"/>
  </p:sldIdLst>
  <p:sldSz cx="20320000" cy="1143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719" autoAdjust="0"/>
  </p:normalViewPr>
  <p:slideViewPr>
    <p:cSldViewPr snapToGrid="0">
      <p:cViewPr varScale="1">
        <p:scale>
          <a:sx n="26" d="100"/>
          <a:sy n="26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81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23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31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45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44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5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5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7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2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6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7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ackgrou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00" y="0"/>
            <a:ext cx="25400000" cy="11430001"/>
          </a:xfrm>
          <a:prstGeom prst="rect">
            <a:avLst/>
          </a:prstGeom>
          <a:ln w="3175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481666" y="2436283"/>
            <a:ext cx="17356667" cy="3873501"/>
          </a:xfrm>
          <a:prstGeom prst="rect">
            <a:avLst/>
          </a:prstGeom>
        </p:spPr>
        <p:txBody>
          <a:bodyPr anchor="ctr"/>
          <a:lstStyle>
            <a:lvl1pPr algn="ctr">
              <a:defRPr sz="4600" b="1" cap="all" spc="23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6" name="Spry_Square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96892" y="9941983"/>
            <a:ext cx="2512089" cy="635001"/>
          </a:xfrm>
          <a:prstGeom prst="rect">
            <a:avLst/>
          </a:prstGeom>
          <a:ln w="3175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pic" idx="13"/>
          </p:nvPr>
        </p:nvSpPr>
        <p:spPr>
          <a:xfrm>
            <a:off x="0" y="0"/>
            <a:ext cx="20320001" cy="1143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481666" y="1915583"/>
            <a:ext cx="17356667" cy="38735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1481666" y="5894916"/>
            <a:ext cx="17356667" cy="132291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10202333"/>
            <a:ext cx="20320000" cy="204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53"/>
                </a:moveTo>
                <a:lnTo>
                  <a:pt x="21600" y="0"/>
                </a:lnTo>
                <a:lnTo>
                  <a:pt x="21600" y="21600"/>
                </a:lnTo>
                <a:lnTo>
                  <a:pt x="20" y="21600"/>
                </a:lnTo>
                <a:lnTo>
                  <a:pt x="0" y="10853"/>
                </a:lnTo>
                <a:close/>
              </a:path>
            </a:pathLst>
          </a:custGeom>
          <a:blipFill>
            <a:blip r:embed="rId2"/>
          </a:blipFill>
          <a:ln w="3175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7" name="Spry_Square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83292" y="10568516"/>
            <a:ext cx="2512089" cy="635001"/>
          </a:xfrm>
          <a:prstGeom prst="rect">
            <a:avLst/>
          </a:prstGeom>
          <a:ln w="3175">
            <a:miter lim="400000"/>
          </a:ln>
        </p:spPr>
      </p:pic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11049001" cy="7672917"/>
          </a:xfrm>
          <a:prstGeom prst="rect">
            <a:avLst/>
          </a:prstGeom>
        </p:spPr>
        <p:txBody>
          <a:bodyPr/>
          <a:lstStyle>
            <a:lvl1pPr>
              <a:spcBef>
                <a:spcPts val="4500"/>
              </a:spcBef>
              <a:defRPr sz="3600"/>
            </a:lvl1pPr>
            <a:lvl2pPr marL="812800">
              <a:spcBef>
                <a:spcPts val="4500"/>
              </a:spcBef>
              <a:defRPr sz="3600"/>
            </a:lvl2pPr>
            <a:lvl3pPr marL="1371600">
              <a:spcBef>
                <a:spcPts val="4500"/>
              </a:spcBef>
              <a:defRPr sz="3600"/>
            </a:lvl3pPr>
            <a:lvl4pPr marL="1930400">
              <a:spcBef>
                <a:spcPts val="4500"/>
              </a:spcBef>
              <a:defRPr sz="3600"/>
            </a:lvl4pPr>
            <a:lvl5pPr marL="2489200">
              <a:spcBef>
                <a:spcPts val="45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0"/>
            <a:ext cx="20319999" cy="1524000"/>
          </a:xfrm>
          <a:prstGeom prst="rect">
            <a:avLst/>
          </a:prstGeom>
          <a:solidFill>
            <a:srgbClr val="EEEEEE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defTabSz="495300">
              <a:defRPr sz="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270000" y="381000"/>
            <a:ext cx="17780000" cy="635000"/>
          </a:xfrm>
          <a:prstGeom prst="rect">
            <a:avLst/>
          </a:prstGeom>
        </p:spPr>
        <p:txBody>
          <a:bodyPr anchor="t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270000" y="1016000"/>
            <a:ext cx="17780000" cy="152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  <a:lvl2pPr marL="0" indent="228600" algn="ctr">
              <a:spcBef>
                <a:spcPts val="0"/>
              </a:spcBef>
              <a:buSzTx/>
              <a:buNone/>
              <a:defRPr sz="1800"/>
            </a:lvl2pPr>
            <a:lvl3pPr marL="0" indent="457200" algn="ctr">
              <a:spcBef>
                <a:spcPts val="0"/>
              </a:spcBef>
              <a:buSzTx/>
              <a:buNone/>
              <a:defRPr sz="1800"/>
            </a:lvl3pPr>
            <a:lvl4pPr marL="0" indent="685800" algn="ctr">
              <a:spcBef>
                <a:spcPts val="0"/>
              </a:spcBef>
              <a:buSzTx/>
              <a:buNone/>
              <a:defRPr sz="1800"/>
            </a:lvl4pPr>
            <a:lvl5pPr marL="0" indent="914400" algn="ctr">
              <a:spcBef>
                <a:spcPts val="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481666" y="3778250"/>
            <a:ext cx="17356667" cy="38735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Shape 113"/>
          <p:cNvSpPr/>
          <p:nvPr/>
        </p:nvSpPr>
        <p:spPr>
          <a:xfrm>
            <a:off x="0" y="10202333"/>
            <a:ext cx="20320000" cy="204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53"/>
                </a:moveTo>
                <a:lnTo>
                  <a:pt x="21600" y="0"/>
                </a:lnTo>
                <a:lnTo>
                  <a:pt x="21600" y="21600"/>
                </a:lnTo>
                <a:lnTo>
                  <a:pt x="20" y="21600"/>
                </a:lnTo>
                <a:lnTo>
                  <a:pt x="0" y="10853"/>
                </a:lnTo>
                <a:close/>
              </a:path>
            </a:pathLst>
          </a:custGeom>
          <a:blipFill>
            <a:blip r:embed="rId2"/>
          </a:blipFill>
          <a:ln w="3175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14" name="Spry_Square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83292" y="10568516"/>
            <a:ext cx="2512089" cy="635001"/>
          </a:xfrm>
          <a:prstGeom prst="rect">
            <a:avLst/>
          </a:prstGeom>
          <a:ln w="3175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sz="half" idx="13"/>
          </p:nvPr>
        </p:nvSpPr>
        <p:spPr>
          <a:xfrm>
            <a:off x="10971650" y="920750"/>
            <a:ext cx="7937501" cy="9588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375833" y="920750"/>
            <a:ext cx="8519584" cy="4677834"/>
          </a:xfrm>
          <a:prstGeom prst="rect">
            <a:avLst/>
          </a:prstGeom>
        </p:spPr>
        <p:txBody>
          <a:bodyPr/>
          <a:lstStyle>
            <a:lvl1pPr algn="ctr">
              <a:defRPr sz="7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1375833" y="5704416"/>
            <a:ext cx="8519584" cy="480483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/>
          <p:nvPr/>
        </p:nvSpPr>
        <p:spPr>
          <a:xfrm>
            <a:off x="0" y="10202333"/>
            <a:ext cx="20320000" cy="204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53"/>
                </a:moveTo>
                <a:lnTo>
                  <a:pt x="21600" y="0"/>
                </a:lnTo>
                <a:lnTo>
                  <a:pt x="21600" y="21600"/>
                </a:lnTo>
                <a:lnTo>
                  <a:pt x="20" y="21600"/>
                </a:lnTo>
                <a:lnTo>
                  <a:pt x="0" y="10853"/>
                </a:lnTo>
                <a:close/>
              </a:path>
            </a:pathLst>
          </a:custGeom>
          <a:blipFill>
            <a:blip r:embed="rId2"/>
          </a:blipFill>
          <a:ln w="3175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26" name="Spry_Square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83292" y="10568516"/>
            <a:ext cx="2512089" cy="635001"/>
          </a:xfrm>
          <a:prstGeom prst="rect">
            <a:avLst/>
          </a:prstGeom>
          <a:ln w="3175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407583" y="1481666"/>
            <a:ext cx="17504833" cy="8456084"/>
          </a:xfrm>
          <a:prstGeom prst="rect">
            <a:avLst/>
          </a:prstGeom>
        </p:spPr>
        <p:txBody>
          <a:bodyPr anchor="ctr"/>
          <a:lstStyle>
            <a:lvl1pPr marL="512884" indent="-512884">
              <a:spcBef>
                <a:spcPts val="5900"/>
              </a:spcBef>
              <a:defRPr>
                <a:solidFill>
                  <a:srgbClr val="000000"/>
                </a:solidFill>
              </a:defRPr>
            </a:lvl1pPr>
            <a:lvl2pPr marL="1147884" indent="-512884">
              <a:buChar char="•"/>
              <a:defRPr>
                <a:solidFill>
                  <a:srgbClr val="000000"/>
                </a:solidFill>
              </a:defRPr>
            </a:lvl2pPr>
            <a:lvl3pPr marL="1782884" indent="-512884">
              <a:defRPr>
                <a:solidFill>
                  <a:srgbClr val="000000"/>
                </a:solidFill>
              </a:defRPr>
            </a:lvl3pPr>
            <a:lvl4pPr marL="2417884" indent="-512884">
              <a:defRPr>
                <a:solidFill>
                  <a:srgbClr val="000000"/>
                </a:solidFill>
              </a:defRPr>
            </a:lvl4pPr>
            <a:lvl5pPr marL="3052884" indent="-512884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/>
        </p:nvSpPr>
        <p:spPr>
          <a:xfrm>
            <a:off x="0" y="10202333"/>
            <a:ext cx="20320000" cy="204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53"/>
                </a:moveTo>
                <a:lnTo>
                  <a:pt x="21600" y="0"/>
                </a:lnTo>
                <a:lnTo>
                  <a:pt x="21600" y="21600"/>
                </a:lnTo>
                <a:lnTo>
                  <a:pt x="20" y="21600"/>
                </a:lnTo>
                <a:lnTo>
                  <a:pt x="0" y="10853"/>
                </a:lnTo>
                <a:close/>
              </a:path>
            </a:pathLst>
          </a:custGeom>
          <a:blipFill>
            <a:blip r:embed="rId2"/>
          </a:blipFill>
          <a:ln w="3175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36" name="Spry_Square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83292" y="10568516"/>
            <a:ext cx="2512089" cy="635001"/>
          </a:xfrm>
          <a:prstGeom prst="rect">
            <a:avLst/>
          </a:prstGeom>
          <a:ln w="3175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pic" sz="quarter" idx="13"/>
          </p:nvPr>
        </p:nvSpPr>
        <p:spPr>
          <a:xfrm>
            <a:off x="13133916" y="5873749"/>
            <a:ext cx="6170084" cy="4624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sz="quarter" idx="14"/>
          </p:nvPr>
        </p:nvSpPr>
        <p:spPr>
          <a:xfrm>
            <a:off x="13133916" y="941916"/>
            <a:ext cx="6170084" cy="4624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15"/>
          </p:nvPr>
        </p:nvSpPr>
        <p:spPr>
          <a:xfrm>
            <a:off x="1005416" y="941916"/>
            <a:ext cx="11811001" cy="95567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body" sz="quarter" idx="13"/>
          </p:nvPr>
        </p:nvSpPr>
        <p:spPr>
          <a:xfrm>
            <a:off x="1989666" y="7461250"/>
            <a:ext cx="16351251" cy="571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4"/>
          </p:nvPr>
        </p:nvSpPr>
        <p:spPr>
          <a:xfrm>
            <a:off x="1989666" y="5037666"/>
            <a:ext cx="16351251" cy="74083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56" name="Shape 156"/>
          <p:cNvSpPr/>
          <p:nvPr/>
        </p:nvSpPr>
        <p:spPr>
          <a:xfrm>
            <a:off x="0" y="10202333"/>
            <a:ext cx="20320000" cy="204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53"/>
                </a:moveTo>
                <a:lnTo>
                  <a:pt x="21600" y="0"/>
                </a:lnTo>
                <a:lnTo>
                  <a:pt x="21600" y="21600"/>
                </a:lnTo>
                <a:lnTo>
                  <a:pt x="20" y="21600"/>
                </a:lnTo>
                <a:lnTo>
                  <a:pt x="0" y="10853"/>
                </a:lnTo>
                <a:close/>
              </a:path>
            </a:pathLst>
          </a:custGeom>
          <a:blipFill>
            <a:blip r:embed="rId2"/>
          </a:blipFill>
          <a:ln w="3175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57" name="Spry_Square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83292" y="10568516"/>
            <a:ext cx="2512089" cy="635001"/>
          </a:xfrm>
          <a:prstGeom prst="rect">
            <a:avLst/>
          </a:prstGeom>
          <a:ln w="3175">
            <a:miter lim="400000"/>
          </a:ln>
        </p:spPr>
      </p:pic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407583" y="793750"/>
            <a:ext cx="17504833" cy="1270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333" tIns="42333" rIns="42333" bIns="42333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407583" y="2698750"/>
            <a:ext cx="17504833" cy="76729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333" tIns="42333" rIns="42333" bIns="42333">
            <a:normAutofit/>
          </a:bodyPr>
          <a:lstStyle>
            <a:lvl2pPr marL="889000" indent="-254000">
              <a:spcBef>
                <a:spcPts val="5900"/>
              </a:spcBef>
              <a:buChar char="-"/>
            </a:lvl2pPr>
            <a:lvl3pPr marL="1524000" indent="-254000">
              <a:spcBef>
                <a:spcPts val="5900"/>
              </a:spcBef>
            </a:lvl3pPr>
            <a:lvl4pPr marL="2159000" indent="-254000">
              <a:spcBef>
                <a:spcPts val="5900"/>
              </a:spcBef>
            </a:lvl4pPr>
            <a:lvl5pPr marL="2794000" indent="-254000">
              <a:spcBef>
                <a:spcPts val="59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0" y="2082800"/>
            <a:ext cx="20320000" cy="101600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</p:spPr>
        <p:txBody>
          <a:bodyPr lIns="42333" tIns="42333" rIns="42333" bIns="42333" anchor="ctr"/>
          <a:lstStyle/>
          <a:p>
            <a:pPr defTabSz="825500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10202333"/>
            <a:ext cx="20320000" cy="204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53"/>
                </a:moveTo>
                <a:lnTo>
                  <a:pt x="21600" y="0"/>
                </a:lnTo>
                <a:lnTo>
                  <a:pt x="21600" y="21600"/>
                </a:lnTo>
                <a:lnTo>
                  <a:pt x="20" y="21600"/>
                </a:lnTo>
                <a:lnTo>
                  <a:pt x="0" y="10853"/>
                </a:lnTo>
                <a:close/>
              </a:path>
            </a:pathLst>
          </a:custGeom>
          <a:blipFill>
            <a:blip r:embed="rId12"/>
          </a:blipFill>
          <a:ln w="3175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6" name="Spry_Square_Whit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7083292" y="10568516"/>
            <a:ext cx="2512089" cy="635001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9964800" y="10900833"/>
            <a:ext cx="379816" cy="389467"/>
          </a:xfrm>
          <a:prstGeom prst="rect">
            <a:avLst/>
          </a:prstGeom>
          <a:ln w="3175">
            <a:miter lim="400000"/>
          </a:ln>
        </p:spPr>
        <p:txBody>
          <a:bodyPr wrap="none" lIns="42333" tIns="42333" rIns="42333" bIns="42333">
            <a:spAutoFit/>
          </a:bodyPr>
          <a:lstStyle>
            <a:lvl1pPr defTabSz="825500">
              <a:defRPr sz="2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54000" marR="0" indent="-254000" algn="l" defTabSz="825500" latinLnBrk="0">
        <a:lnSpc>
          <a:spcPct val="100000"/>
        </a:lnSpc>
        <a:spcBef>
          <a:spcPts val="58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1pPr>
      <a:lvl2pPr marL="1147884" marR="0" indent="-512884" algn="l" defTabSz="825500" latinLnBrk="0">
        <a:lnSpc>
          <a:spcPct val="100000"/>
        </a:lnSpc>
        <a:spcBef>
          <a:spcPts val="58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2pPr>
      <a:lvl3pPr marL="1782884" marR="0" indent="-512884" algn="l" defTabSz="825500" latinLnBrk="0">
        <a:lnSpc>
          <a:spcPct val="100000"/>
        </a:lnSpc>
        <a:spcBef>
          <a:spcPts val="58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3pPr>
      <a:lvl4pPr marL="2417884" marR="0" indent="-512884" algn="l" defTabSz="825500" latinLnBrk="0">
        <a:lnSpc>
          <a:spcPct val="100000"/>
        </a:lnSpc>
        <a:spcBef>
          <a:spcPts val="58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4pPr>
      <a:lvl5pPr marL="3052884" marR="0" indent="-512884" algn="l" defTabSz="825500" latinLnBrk="0">
        <a:lnSpc>
          <a:spcPct val="100000"/>
        </a:lnSpc>
        <a:spcBef>
          <a:spcPts val="58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5pPr>
      <a:lvl6pPr marL="3687884" marR="0" indent="-512884" algn="l" defTabSz="825500" latinLnBrk="0">
        <a:lnSpc>
          <a:spcPct val="100000"/>
        </a:lnSpc>
        <a:spcBef>
          <a:spcPts val="58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6pPr>
      <a:lvl7pPr marL="4322884" marR="0" indent="-512884" algn="l" defTabSz="825500" latinLnBrk="0">
        <a:lnSpc>
          <a:spcPct val="100000"/>
        </a:lnSpc>
        <a:spcBef>
          <a:spcPts val="58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7pPr>
      <a:lvl8pPr marL="4957884" marR="0" indent="-512884" algn="l" defTabSz="825500" latinLnBrk="0">
        <a:lnSpc>
          <a:spcPct val="100000"/>
        </a:lnSpc>
        <a:spcBef>
          <a:spcPts val="58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8pPr>
      <a:lvl9pPr marL="5592884" marR="0" indent="-512884" algn="l" defTabSz="825500" latinLnBrk="0">
        <a:lnSpc>
          <a:spcPct val="100000"/>
        </a:lnSpc>
        <a:spcBef>
          <a:spcPts val="58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ctrTitle"/>
          </p:nvPr>
        </p:nvSpPr>
        <p:spPr>
          <a:xfrm>
            <a:off x="2586567" y="2969683"/>
            <a:ext cx="15701434" cy="2250017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pPr algn="ctr"/>
            <a:r>
              <a:rPr lang="en-US" sz="4800" dirty="0"/>
              <a:t>Creating a Winning </a:t>
            </a:r>
            <a:r>
              <a:rPr lang="en-US" sz="4800" dirty="0" err="1"/>
              <a:t>Linkedin</a:t>
            </a:r>
            <a:r>
              <a:rPr lang="en-US" sz="4800" dirty="0"/>
              <a:t> Profile</a:t>
            </a:r>
            <a:br>
              <a:rPr lang="en-US" sz="4800" dirty="0"/>
            </a:br>
            <a:endParaRPr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6438900" y="6133740"/>
            <a:ext cx="8724900" cy="15628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Sheila Burkett</a:t>
            </a: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Managing Partner, Spry Digital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Hide your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15927917" cy="76729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Before you start making lots of changes to your LinkedIn profile, be sure to hide updates from your feed. This stops everyone from seeing an update every time you save a change.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Click on your picture in the far right corner.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Select Privacy and Settings option to manage your settings.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Click Privacy.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Find the option “Sharing Profile Edits”. Switch to no.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Make your changes. When done, feel free to turn the updates back on. </a:t>
            </a:r>
          </a:p>
        </p:txBody>
      </p:sp>
    </p:spTree>
    <p:extLst>
      <p:ext uri="{BB962C8B-B14F-4D97-AF65-F5344CB8AC3E}">
        <p14:creationId xmlns:p14="http://schemas.microsoft.com/office/powerpoint/2010/main" val="27306654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Do Your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15927917" cy="7672917"/>
          </a:xfrm>
        </p:spPr>
        <p:txBody>
          <a:bodyPr/>
          <a:lstStyle/>
          <a:p>
            <a:r>
              <a:rPr lang="en-US" dirty="0"/>
              <a:t>What are the keywords for your desired field?</a:t>
            </a:r>
          </a:p>
          <a:p>
            <a:r>
              <a:rPr lang="en-US" dirty="0"/>
              <a:t>Think about Search Engine Optimization (SEO) for your profile content.</a:t>
            </a:r>
          </a:p>
          <a:p>
            <a:r>
              <a:rPr lang="en-US" dirty="0"/>
              <a:t>Leverage Google </a:t>
            </a:r>
            <a:r>
              <a:rPr lang="en-US" dirty="0" err="1"/>
              <a:t>Adwords’</a:t>
            </a:r>
            <a:r>
              <a:rPr lang="en-US" dirty="0"/>
              <a:t> Keyword Planner. It is free!</a:t>
            </a:r>
          </a:p>
          <a:p>
            <a:r>
              <a:rPr lang="en-US" dirty="0"/>
              <a:t>Look at Google Trends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65" y="5830641"/>
            <a:ext cx="13496234" cy="454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13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First Impression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15927917" cy="7672917"/>
          </a:xfrm>
        </p:spPr>
        <p:txBody>
          <a:bodyPr/>
          <a:lstStyle/>
          <a:p>
            <a:r>
              <a:rPr lang="en-US" dirty="0"/>
              <a:t>Keep your profile name clean. </a:t>
            </a:r>
          </a:p>
          <a:p>
            <a:r>
              <a:rPr lang="en-US" dirty="0"/>
              <a:t>If you have a common name, add middle initial or suffix.</a:t>
            </a:r>
          </a:p>
          <a:p>
            <a:r>
              <a:rPr lang="en-US" dirty="0"/>
              <a:t>Create an action / compelling headline.</a:t>
            </a:r>
          </a:p>
          <a:p>
            <a:r>
              <a:rPr lang="en-US" dirty="0"/>
              <a:t>Must have a professional profile photo. </a:t>
            </a:r>
          </a:p>
          <a:p>
            <a:r>
              <a:rPr lang="en-US" dirty="0"/>
              <a:t>Customize your Public Profile URL (linkedin.com/in/</a:t>
            </a:r>
            <a:r>
              <a:rPr lang="en-US" dirty="0" err="1"/>
              <a:t>sheilaburkett</a:t>
            </a:r>
            <a:endParaRPr lang="en-US" dirty="0"/>
          </a:p>
          <a:p>
            <a:r>
              <a:rPr lang="en-US" dirty="0"/>
              <a:t>Personalize your website link (don’t say “Personal”)</a:t>
            </a:r>
          </a:p>
          <a:p>
            <a:r>
              <a:rPr lang="en-US" dirty="0"/>
              <a:t>Make it easy for someone to contact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967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4: Tell Us About Yourself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15927917" cy="7672917"/>
          </a:xfrm>
        </p:spPr>
        <p:txBody>
          <a:bodyPr/>
          <a:lstStyle/>
          <a:p>
            <a:r>
              <a:rPr lang="en-US" dirty="0"/>
              <a:t>Use Document with Spellcheck first.</a:t>
            </a:r>
          </a:p>
          <a:p>
            <a:r>
              <a:rPr lang="en-US" dirty="0"/>
              <a:t>Write a short and direct description about yourself.</a:t>
            </a:r>
          </a:p>
          <a:p>
            <a:r>
              <a:rPr lang="en-US" dirty="0"/>
              <a:t>Emphasize your professional skills.</a:t>
            </a:r>
          </a:p>
          <a:p>
            <a:r>
              <a:rPr lang="en-US" dirty="0"/>
              <a:t>Promote your projects</a:t>
            </a:r>
          </a:p>
          <a:p>
            <a:r>
              <a:rPr lang="en-US" dirty="0"/>
              <a:t>Add any professional publications</a:t>
            </a:r>
          </a:p>
          <a:p>
            <a:r>
              <a:rPr lang="en-US" dirty="0"/>
              <a:t>Share your honors and awards</a:t>
            </a:r>
          </a:p>
          <a:p>
            <a:r>
              <a:rPr lang="en-US" dirty="0"/>
              <a:t>Volunteer positions, Organizations and Interest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18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5: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15927917" cy="7672917"/>
          </a:xfrm>
        </p:spPr>
        <p:txBody>
          <a:bodyPr/>
          <a:lstStyle/>
          <a:p>
            <a:r>
              <a:rPr lang="en-US" dirty="0"/>
              <a:t>Build Connections</a:t>
            </a:r>
          </a:p>
          <a:p>
            <a:r>
              <a:rPr lang="en-US" dirty="0"/>
              <a:t>Who to connect with?</a:t>
            </a:r>
          </a:p>
          <a:p>
            <a:pPr lvl="1"/>
            <a:r>
              <a:rPr lang="en-US" dirty="0"/>
              <a:t>Professors, Coaches</a:t>
            </a:r>
          </a:p>
          <a:p>
            <a:pPr lvl="1"/>
            <a:r>
              <a:rPr lang="en-US" dirty="0"/>
              <a:t>Family, Friends and Neighbors</a:t>
            </a:r>
          </a:p>
          <a:p>
            <a:r>
              <a:rPr lang="en-US" dirty="0"/>
              <a:t>Send a note when connecting. Remind people how they know you.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388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Engage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15927917" cy="7672917"/>
          </a:xfrm>
        </p:spPr>
        <p:txBody>
          <a:bodyPr/>
          <a:lstStyle/>
          <a:p>
            <a:r>
              <a:rPr lang="en-US" dirty="0"/>
              <a:t>Join Groups and participate</a:t>
            </a:r>
          </a:p>
          <a:p>
            <a:r>
              <a:rPr lang="en-US" dirty="0"/>
              <a:t>Follow companies </a:t>
            </a:r>
          </a:p>
          <a:p>
            <a:r>
              <a:rPr lang="en-US" dirty="0"/>
              <a:t>Share professional, thoughtful content</a:t>
            </a:r>
          </a:p>
          <a:p>
            <a:r>
              <a:rPr lang="en-US" dirty="0"/>
              <a:t>Congratulate people </a:t>
            </a:r>
          </a:p>
          <a:p>
            <a:r>
              <a:rPr lang="en-US" dirty="0"/>
              <a:t>Give thoughtful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087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Hunting</a:t>
            </a:r>
          </a:p>
        </p:txBody>
      </p:sp>
    </p:spTree>
    <p:extLst>
      <p:ext uri="{BB962C8B-B14F-4D97-AF65-F5344CB8AC3E}">
        <p14:creationId xmlns:p14="http://schemas.microsoft.com/office/powerpoint/2010/main" val="136680519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39" y="990601"/>
            <a:ext cx="16494824" cy="87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160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Winning LinkedIn Profile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15927917" cy="767291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Hide your updates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Do your research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Make a great first impression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Tell your story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Network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Engage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208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ctrTitle"/>
          </p:nvPr>
        </p:nvSpPr>
        <p:spPr>
          <a:xfrm>
            <a:off x="1481666" y="2436283"/>
            <a:ext cx="17356667" cy="6593417"/>
          </a:xfrm>
          <a:prstGeom prst="rect">
            <a:avLst/>
          </a:prstGeom>
        </p:spPr>
        <p:txBody>
          <a:bodyPr>
            <a:normAutofit/>
          </a:bodyPr>
          <a:lstStyle>
            <a:lvl1pPr algn="r"/>
          </a:lstStyle>
          <a:p>
            <a:pPr algn="ctr"/>
            <a:r>
              <a:rPr lang="en-US" sz="5400" dirty="0"/>
              <a:t>Questions?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Connect with me</a:t>
            </a:r>
            <a:br>
              <a:rPr lang="en-US" sz="5400" dirty="0"/>
            </a:br>
            <a:r>
              <a:rPr lang="en-US" sz="3600" b="0" dirty="0"/>
              <a:t>@</a:t>
            </a:r>
            <a:r>
              <a:rPr lang="en-US" sz="3600" b="0" dirty="0" err="1"/>
              <a:t>Saburkett</a:t>
            </a:r>
            <a:br>
              <a:rPr lang="en-US" sz="3600" b="0" dirty="0"/>
            </a:br>
            <a:r>
              <a:rPr lang="en-US" sz="3600" b="0" dirty="0"/>
              <a:t>@</a:t>
            </a:r>
            <a:r>
              <a:rPr lang="en-US" sz="3600" b="0" dirty="0" err="1"/>
              <a:t>sprydigital</a:t>
            </a:r>
            <a:br>
              <a:rPr lang="en-US" sz="3600" b="0" dirty="0"/>
            </a:br>
            <a:r>
              <a:rPr lang="en-US" sz="3600" b="0" dirty="0"/>
              <a:t>facebook.com/</a:t>
            </a:r>
            <a:r>
              <a:rPr lang="en-US" sz="3600" b="0" dirty="0" err="1"/>
              <a:t>sprydigital</a:t>
            </a:r>
            <a:br>
              <a:rPr lang="en-US" sz="3600" b="0" dirty="0"/>
            </a:br>
            <a:r>
              <a:rPr lang="en-US" sz="3600" b="0" dirty="0"/>
              <a:t>Linkedin.com/company/</a:t>
            </a:r>
            <a:r>
              <a:rPr lang="en-US" sz="3600" b="0" dirty="0" err="1"/>
              <a:t>Spry_digital_llc</a:t>
            </a:r>
            <a:br>
              <a:rPr lang="en-US" sz="3600" dirty="0"/>
            </a:br>
            <a:br>
              <a:rPr lang="en-US" sz="4900" dirty="0"/>
            </a:b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8195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37" y="518428"/>
            <a:ext cx="18116726" cy="103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22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LinkedIn?</a:t>
            </a:r>
          </a:p>
        </p:txBody>
      </p:sp>
    </p:spTree>
    <p:extLst>
      <p:ext uri="{BB962C8B-B14F-4D97-AF65-F5344CB8AC3E}">
        <p14:creationId xmlns:p14="http://schemas.microsoft.com/office/powerpoint/2010/main" val="11237405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have a LinkedIn Profile?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15927917" cy="767291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Recruiters – Recruiters – Recruiters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Connect to Get Hired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Tell Your Story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Showcase Your Work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Become a Thought Leader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Find a Job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4974" y="6314979"/>
            <a:ext cx="8350526" cy="279392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333" tIns="42333" rIns="42333" bIns="42333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93% OF HIRING MANAGERS SEARCH LINKEDIN</a:t>
            </a:r>
            <a:r>
              <a:rPr kumimoji="0" lang="en-US" sz="4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FOR RECRUITS</a:t>
            </a: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/>
              <a:t>MARKETWATCH.COM – 05/02/2014</a:t>
            </a:r>
            <a:endParaRPr kumimoji="0" lang="en-US" sz="1600" b="0" i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7204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FROM TRUCONVERSION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VIA Forbes Magazine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483341"/>
            <a:ext cx="12606590" cy="99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884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Expected?</a:t>
            </a:r>
          </a:p>
        </p:txBody>
      </p:sp>
    </p:spTree>
    <p:extLst>
      <p:ext uri="{BB962C8B-B14F-4D97-AF65-F5344CB8AC3E}">
        <p14:creationId xmlns:p14="http://schemas.microsoft.com/office/powerpoint/2010/main" val="31359301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Qualities Employers Want to See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7812617" cy="7672917"/>
          </a:xfrm>
        </p:spPr>
        <p:txBody>
          <a:bodyPr/>
          <a:lstStyle/>
          <a:p>
            <a:r>
              <a:rPr lang="en-US" dirty="0"/>
              <a:t>Able to communicate your path </a:t>
            </a:r>
          </a:p>
          <a:p>
            <a:r>
              <a:rPr lang="en-US" dirty="0"/>
              <a:t>Self-directed</a:t>
            </a:r>
          </a:p>
          <a:p>
            <a:r>
              <a:rPr lang="en-US" dirty="0"/>
              <a:t>Successful</a:t>
            </a:r>
          </a:p>
          <a:p>
            <a:r>
              <a:rPr lang="en-US" dirty="0"/>
              <a:t>Insightful about strengths</a:t>
            </a:r>
          </a:p>
          <a:p>
            <a:r>
              <a:rPr lang="en-US" dirty="0"/>
              <a:t>Independent thinker</a:t>
            </a:r>
          </a:p>
          <a:p>
            <a:r>
              <a:rPr lang="en-US" dirty="0"/>
              <a:t>Problem Solver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9827683" y="2698749"/>
            <a:ext cx="7812617" cy="76729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333" tIns="42333" rIns="42333" bIns="42333">
            <a:normAutofit/>
          </a:bodyPr>
          <a:lstStyle>
            <a:lvl1pPr marL="254000" marR="0" indent="-254000" algn="l" defTabSz="82550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12800" marR="0" indent="-254000" algn="l" defTabSz="82550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75000"/>
              <a:buFontTx/>
              <a:buChar char="-"/>
              <a:tabLst/>
              <a:defRPr sz="36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indent="-254000" algn="l" defTabSz="82550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930400" marR="0" indent="-254000" algn="l" defTabSz="82550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89200" marR="0" indent="-254000" algn="l" defTabSz="82550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87884" marR="0" indent="-512884" algn="l" defTabSz="825500" latinLnBrk="0">
              <a:lnSpc>
                <a:spcPct val="100000"/>
              </a:lnSpc>
              <a:spcBef>
                <a:spcPts val="58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322884" marR="0" indent="-512884" algn="l" defTabSz="825500" latinLnBrk="0">
              <a:lnSpc>
                <a:spcPct val="100000"/>
              </a:lnSpc>
              <a:spcBef>
                <a:spcPts val="58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957884" marR="0" indent="-512884" algn="l" defTabSz="825500" latinLnBrk="0">
              <a:lnSpc>
                <a:spcPct val="100000"/>
              </a:lnSpc>
              <a:spcBef>
                <a:spcPts val="58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592884" marR="0" indent="-512884" algn="l" defTabSz="825500" latinLnBrk="0">
              <a:lnSpc>
                <a:spcPct val="100000"/>
              </a:lnSpc>
              <a:spcBef>
                <a:spcPts val="58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Ambitious</a:t>
            </a:r>
          </a:p>
          <a:p>
            <a:pPr hangingPunct="1"/>
            <a:r>
              <a:rPr lang="en-US" dirty="0"/>
              <a:t>Proactive and takes initiative</a:t>
            </a:r>
          </a:p>
          <a:p>
            <a:pPr hangingPunct="1"/>
            <a:r>
              <a:rPr lang="en-US" dirty="0"/>
              <a:t>Loves to learn new things</a:t>
            </a:r>
          </a:p>
          <a:p>
            <a:pPr hangingPunct="1"/>
            <a:r>
              <a:rPr lang="en-US" dirty="0"/>
              <a:t>Goal-oriented</a:t>
            </a:r>
          </a:p>
          <a:p>
            <a:pPr hangingPunct="1"/>
            <a:r>
              <a:rPr lang="en-US" dirty="0"/>
              <a:t>Works well with a team</a:t>
            </a:r>
          </a:p>
          <a:p>
            <a:pPr hangingPunct="1"/>
            <a:r>
              <a:rPr lang="en-US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40416192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Creatives, Developers and Leaders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407583" y="2698750"/>
            <a:ext cx="13946717" cy="7740650"/>
          </a:xfrm>
        </p:spPr>
        <p:txBody>
          <a:bodyPr/>
          <a:lstStyle/>
          <a:p>
            <a:r>
              <a:rPr lang="en-US" dirty="0"/>
              <a:t>Provide real examples of your work.</a:t>
            </a:r>
          </a:p>
          <a:p>
            <a:r>
              <a:rPr lang="en-US" dirty="0"/>
              <a:t>Understand the terminology and use it correctly.</a:t>
            </a:r>
          </a:p>
          <a:p>
            <a:r>
              <a:rPr lang="en-US" dirty="0"/>
              <a:t>Do projects outside of the classroom. </a:t>
            </a:r>
          </a:p>
          <a:p>
            <a:r>
              <a:rPr lang="en-US" dirty="0"/>
              <a:t>Get involved with clubs, meetups or volunteer your skills.</a:t>
            </a:r>
          </a:p>
          <a:p>
            <a:r>
              <a:rPr lang="en-US" dirty="0"/>
              <a:t>Who do you read, follow and share articles from on LinkedIn.</a:t>
            </a:r>
          </a:p>
        </p:txBody>
      </p:sp>
    </p:spTree>
    <p:extLst>
      <p:ext uri="{BB962C8B-B14F-4D97-AF65-F5344CB8AC3E}">
        <p14:creationId xmlns:p14="http://schemas.microsoft.com/office/powerpoint/2010/main" val="12092343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Profile</a:t>
            </a:r>
          </a:p>
        </p:txBody>
      </p:sp>
    </p:spTree>
    <p:extLst>
      <p:ext uri="{BB962C8B-B14F-4D97-AF65-F5344CB8AC3E}">
        <p14:creationId xmlns:p14="http://schemas.microsoft.com/office/powerpoint/2010/main" val="412876807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2333" tIns="42333" rIns="42333" bIns="42333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2333" tIns="42333" rIns="42333" bIns="42333" numCol="1" spcCol="38100" rtlCol="0" anchor="ctr">
        <a:spAutoFit/>
      </a:bodyPr>
      <a:lstStyle>
        <a:defPPr marL="0" marR="0" indent="0" algn="ctr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2333" tIns="42333" rIns="42333" bIns="42333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2333" tIns="42333" rIns="42333" bIns="42333" numCol="1" spcCol="38100" rtlCol="0" anchor="ctr">
        <a:spAutoFit/>
      </a:bodyPr>
      <a:lstStyle>
        <a:defPPr marL="0" marR="0" indent="0" algn="ctr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476</Words>
  <Application>Microsoft Office PowerPoint</Application>
  <PresentationFormat>Custom</PresentationFormat>
  <Paragraphs>86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Gill Sans</vt:lpstr>
      <vt:lpstr>Helvetica Light</vt:lpstr>
      <vt:lpstr>Helvetica Neue</vt:lpstr>
      <vt:lpstr>White</vt:lpstr>
      <vt:lpstr>Creating a Winning Linkedin Profile </vt:lpstr>
      <vt:lpstr>PowerPoint Presentation</vt:lpstr>
      <vt:lpstr>Why LinkedIn?</vt:lpstr>
      <vt:lpstr>Why have a LinkedIn Profile?</vt:lpstr>
      <vt:lpstr>RESEARCH FROM TRUCONVERSION </vt:lpstr>
      <vt:lpstr>What is Expected?</vt:lpstr>
      <vt:lpstr>Qualities Employers Want to See</vt:lpstr>
      <vt:lpstr>Creatives, Developers and Leaders</vt:lpstr>
      <vt:lpstr>Updating Your Profile</vt:lpstr>
      <vt:lpstr>Step 1: Hide your updates</vt:lpstr>
      <vt:lpstr>Step 2: Do Your Research</vt:lpstr>
      <vt:lpstr>Step 3: First Impression</vt:lpstr>
      <vt:lpstr>Step 4: Tell Us About Yourself</vt:lpstr>
      <vt:lpstr>Step 5: Network</vt:lpstr>
      <vt:lpstr>Step 6: Engage</vt:lpstr>
      <vt:lpstr>Job Hunting</vt:lpstr>
      <vt:lpstr>PowerPoint Presentation</vt:lpstr>
      <vt:lpstr>Creating a Winning LinkedIn Profile</vt:lpstr>
      <vt:lpstr>Questions?  Connect with me @Saburkett @sprydigital facebook.com/sprydigital Linkedin.com/company/Spry_digital_llc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Vistage presentation 9/22/2016</dc:title>
  <cp:lastModifiedBy>Sheila Burkett</cp:lastModifiedBy>
  <cp:revision>31</cp:revision>
  <dcterms:modified xsi:type="dcterms:W3CDTF">2016-11-14T15:50:05Z</dcterms:modified>
</cp:coreProperties>
</file>