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2CC-1770-4D85-B3D6-1CCB5C56CFB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7E86-DCBE-4409-94AC-C018581F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0391"/>
            <a:ext cx="924098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62399" y="6553200"/>
            <a:ext cx="5278583" cy="3048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Sauter, V.L. , </a:t>
            </a:r>
            <a:r>
              <a:rPr lang="en-US" sz="1200" i="1" dirty="0" smtClean="0">
                <a:solidFill>
                  <a:schemeClr val="tx1"/>
                </a:solidFill>
              </a:rPr>
              <a:t>Decision Support Systems for Business Intelligence, </a:t>
            </a:r>
            <a:r>
              <a:rPr lang="en-US" sz="1200" dirty="0" smtClean="0">
                <a:solidFill>
                  <a:schemeClr val="tx1"/>
                </a:solidFill>
              </a:rPr>
              <a:t>John Wiley, 2010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066800"/>
            <a:ext cx="6629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73627"/>
            <a:ext cx="5486400" cy="533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7082" y="914400"/>
            <a:ext cx="7010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4648200" cy="1371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Chapter 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DESIGNING A DECISION</a:t>
            </a:r>
            <a:br>
              <a:rPr lang="en-US" sz="3600" dirty="0" smtClean="0"/>
            </a:br>
            <a:r>
              <a:rPr lang="en-US" sz="3600" dirty="0" smtClean="0"/>
              <a:t>SUPPORT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Decision Support Systems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Business Intelligence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7.9:  Iterative Nature of Situation Analysis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0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7.1:  Design Approaches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32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One-Stage, Complete System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Quick-Hit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Evolutionary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261595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7.10:  Example DSS Appliance-</a:t>
            </a:r>
            <a:r>
              <a:rPr lang="en-US" dirty="0" err="1" smtClean="0"/>
              <a:t>Cognos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7.2:  Data and Data Management Concerns in Selecting a DSS Generator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1267" name="Picture 3" descr="F:\Chapter7\Tab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8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7.3:  Models and Model Management Concerns in Selecting a DSS Generator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F:\Chapter7\Tab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6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7.4:  User Interface Concerns in Selecting a DSS Generator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6629400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solidFill>
                  <a:schemeClr val="bg1"/>
                </a:solidFill>
              </a:rPr>
              <a:t>User friendliness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Novice and expert modes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Menus and Prompts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Consistent, natural language commands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Command abbreviations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Context-sensitive Help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Clear, end-user-oriented error messages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“Undo” command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Meaningful identifiers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Documentation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User-defined commands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Context-sensitive warnings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50" dirty="0">
              <a:solidFill>
                <a:schemeClr val="bg1"/>
              </a:solidFill>
            </a:endParaRPr>
          </a:p>
          <a:p>
            <a:r>
              <a:rPr lang="en-US" sz="1450" dirty="0" smtClean="0">
                <a:solidFill>
                  <a:schemeClr val="bg1"/>
                </a:solidFill>
              </a:rPr>
              <a:t>Support of modeling and data needs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Wide range of graphics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Windowing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Multitasking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Support for a variety of input and output 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Color and functional control over user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50" dirty="0" smtClean="0">
                <a:solidFill>
                  <a:schemeClr val="bg1"/>
                </a:solidFill>
              </a:rPr>
              <a:t>Support for individual customization</a:t>
            </a:r>
          </a:p>
          <a:p>
            <a:endParaRPr lang="en-US" sz="1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7.4:  User Interface Concerns in Selecting a DSS </a:t>
            </a:r>
            <a:r>
              <a:rPr lang="en-US" dirty="0" smtClean="0"/>
              <a:t>Generator Continue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6705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Quality and resolution of output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Multicolor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Range of output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Support for dynamic graphics, video and audio enhancements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Basic plots and charts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Complex charts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Format and layout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Spacing of graphs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Compatibility with available graphics 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Preview 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Modification 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Ease of use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Reporting formats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Supports a range of platforms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Flexibility of reporting formats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Standard formats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Ease of customization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Standard symbols and conventions</a:t>
            </a:r>
          </a:p>
        </p:txBody>
      </p:sp>
    </p:spTree>
    <p:extLst>
      <p:ext uri="{BB962C8B-B14F-4D97-AF65-F5344CB8AC3E}">
        <p14:creationId xmlns:p14="http://schemas.microsoft.com/office/powerpoint/2010/main" val="27297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7.5:  Connectivity Concerns in Selecting a DSS Generator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Compatibility with available electronic mail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Document sharing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Data sharing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Communications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Mail-handling and priority-setting code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Connectivity to Internet resources, including news services, and Web pages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Electronic searching devices for Internet resources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Firewall availability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7.6:  Hardware and Software Concerns in Selecting a DSS Generator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F:\Chapter7\Tabl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181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6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7.7:  Cost Concerns in Selecting a DSS Generator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209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          Initial purchase/license cost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Per capita fee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Maintenance costs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Documentation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Resource Utilization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Conversion Costs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Upgrade frequency and costs</a:t>
            </a:r>
          </a:p>
        </p:txBody>
      </p:sp>
    </p:spTree>
    <p:extLst>
      <p:ext uri="{BB962C8B-B14F-4D97-AF65-F5344CB8AC3E}">
        <p14:creationId xmlns:p14="http://schemas.microsoft.com/office/powerpoint/2010/main" val="21582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7.1:  A Model of DSS Success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7.8:  Vendor Concerns in Selecting a DSS Generator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          Financial Stability and Viability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Length of time in business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Size of installed base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Growth in customer base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Quality and size of staff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Activity of R&amp;D Staff 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Ongoing commitment to this product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Technical Support personnel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Availability of support hot line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Availability of Internet-based support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Time horizon for Support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Internet User-Discussion Group 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Organized User Group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Product Target Market</a:t>
            </a:r>
          </a:p>
          <a:p>
            <a:r>
              <a:rPr lang="en-US" dirty="0">
                <a:solidFill>
                  <a:schemeClr val="bg1"/>
                </a:solidFill>
              </a:rPr>
              <a:t>•           User Perceptions</a:t>
            </a:r>
          </a:p>
        </p:txBody>
      </p:sp>
    </p:spTree>
    <p:extLst>
      <p:ext uri="{BB962C8B-B14F-4D97-AF65-F5344CB8AC3E}">
        <p14:creationId xmlns:p14="http://schemas.microsoft.com/office/powerpoint/2010/main" val="186151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7.9:  Characteristics of Good Team Members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62883"/>
            <a:ext cx="6705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          Creativity and </a:t>
            </a:r>
            <a:r>
              <a:rPr lang="en-US" dirty="0" err="1">
                <a:solidFill>
                  <a:schemeClr val="bg1"/>
                </a:solidFill>
              </a:rPr>
              <a:t>openmindedness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          </a:t>
            </a:r>
            <a:r>
              <a:rPr lang="en-US" dirty="0">
                <a:solidFill>
                  <a:schemeClr val="bg1"/>
                </a:solidFill>
              </a:rPr>
              <a:t>Good communication skills.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         An understanding of the decision task and the organization, </a:t>
            </a:r>
            <a:r>
              <a:rPr lang="en-US" dirty="0" smtClean="0">
                <a:solidFill>
                  <a:schemeClr val="bg1"/>
                </a:solidFill>
              </a:rPr>
              <a:t>	business </a:t>
            </a:r>
            <a:r>
              <a:rPr lang="en-US" dirty="0">
                <a:solidFill>
                  <a:schemeClr val="bg1"/>
                </a:solidFill>
              </a:rPr>
              <a:t>and marketplace.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  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An understanding of and experience with DSS design and/or </a:t>
            </a:r>
            <a:r>
              <a:rPr lang="en-US" dirty="0" smtClean="0">
                <a:solidFill>
                  <a:schemeClr val="bg1"/>
                </a:solidFill>
              </a:rPr>
              <a:t>	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         An understanding of possible technology.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         A willingness to work cooperatively.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         Good chemistry between the design team and the use team.</a:t>
            </a:r>
          </a:p>
        </p:txBody>
      </p:sp>
    </p:spTree>
    <p:extLst>
      <p:ext uri="{BB962C8B-B14F-4D97-AF65-F5344CB8AC3E}">
        <p14:creationId xmlns:p14="http://schemas.microsoft.com/office/powerpoint/2010/main" val="4173409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7.10:  Tenets of Effective Communication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287482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 It is impossible to use too much communication.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Simplify your message, no matter how complex the issue.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Anticipate the issues and communicate your position early.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Don't underestimate the technical requirements of </a:t>
            </a:r>
            <a:r>
              <a:rPr lang="en-US" dirty="0" smtClean="0">
                <a:solidFill>
                  <a:schemeClr val="bg1"/>
                </a:solidFill>
              </a:rPr>
              <a:t>a    	           	communications </a:t>
            </a:r>
            <a:r>
              <a:rPr lang="en-US" dirty="0">
                <a:solidFill>
                  <a:schemeClr val="bg1"/>
                </a:solidFill>
              </a:rPr>
              <a:t>project.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Involve all levels of management where appropriate.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Honesty is the best policy.  Tell the truth.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 Identify and know your audiences.</a:t>
            </a:r>
          </a:p>
        </p:txBody>
      </p:sp>
    </p:spTree>
    <p:extLst>
      <p:ext uri="{BB962C8B-B14F-4D97-AF65-F5344CB8AC3E}">
        <p14:creationId xmlns:p14="http://schemas.microsoft.com/office/powerpoint/2010/main" val="193851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7.2:  Ideal Planning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7.3:  DSS Design Methodology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18" y="1066800"/>
            <a:ext cx="3286125" cy="486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7.4:  Interviewing Techniques Matrix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7.5:  Card Sorts Simulation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7.6:  Influence Diagram Symbols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3433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7.7:  An Influence Diagram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88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7.8:  An Influence Diagram in </a:t>
            </a:r>
            <a:r>
              <a:rPr lang="en-US" dirty="0" err="1" smtClean="0"/>
              <a:t>Analytica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19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7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99FF"/>
      </a:dk1>
      <a:lt1>
        <a:sysClr val="window" lastClr="FFFFFF"/>
      </a:lt1>
      <a:dk2>
        <a:srgbClr val="6699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520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7 DESIGNING A DECISION SUPPORT SYSTEM</vt:lpstr>
      <vt:lpstr>Figure 7.1:  A Model of DSS Success</vt:lpstr>
      <vt:lpstr>Figure 7.2:  Ideal Planning</vt:lpstr>
      <vt:lpstr>Figure 7.3:  DSS Design Methodology</vt:lpstr>
      <vt:lpstr>Figure 7.4:  Interviewing Techniques Matrix</vt:lpstr>
      <vt:lpstr>Figure 7.5:  Card Sorts Simulation</vt:lpstr>
      <vt:lpstr>Figure 7.6:  Influence Diagram Symbols</vt:lpstr>
      <vt:lpstr>Figure 7.7:  An Influence Diagram</vt:lpstr>
      <vt:lpstr>Figure 7.8:  An Influence Diagram in Analytica</vt:lpstr>
      <vt:lpstr>Figure 7.9:  Iterative Nature of Situation Analysis</vt:lpstr>
      <vt:lpstr>Table 7.1:  Design Approaches</vt:lpstr>
      <vt:lpstr>Figure 7.10:  Example DSS Appliance-Cognos</vt:lpstr>
      <vt:lpstr>Table 7.2:  Data and Data Management Concerns in Selecting a DSS Generator</vt:lpstr>
      <vt:lpstr>Table 7.3:  Models and Model Management Concerns in Selecting a DSS Generator</vt:lpstr>
      <vt:lpstr>Table 7.4:  User Interface Concerns in Selecting a DSS Generator</vt:lpstr>
      <vt:lpstr>Table 7.4:  User Interface Concerns in Selecting a DSS Generator Continue</vt:lpstr>
      <vt:lpstr>Table 7.5:  Connectivity Concerns in Selecting a DSS Generator</vt:lpstr>
      <vt:lpstr>Table 7.6:  Hardware and Software Concerns in Selecting a DSS Generator</vt:lpstr>
      <vt:lpstr>Table 7.7:  Cost Concerns in Selecting a DSS Generator</vt:lpstr>
      <vt:lpstr>Table 7.8:  Vendor Concerns in Selecting a DSS Generator</vt:lpstr>
      <vt:lpstr>Table 7.9:  Characteristics of Good Team Members</vt:lpstr>
      <vt:lpstr>Table 7.10:  Tenets of Effective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Sauter, Vicki L.</dc:creator>
  <cp:lastModifiedBy>Sauter, Vicki L.</cp:lastModifiedBy>
  <cp:revision>23</cp:revision>
  <dcterms:created xsi:type="dcterms:W3CDTF">2012-06-25T18:36:54Z</dcterms:created>
  <dcterms:modified xsi:type="dcterms:W3CDTF">2012-08-01T16:52:45Z</dcterms:modified>
</cp:coreProperties>
</file>