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88" r:id="rId4"/>
    <p:sldId id="290" r:id="rId5"/>
    <p:sldId id="291" r:id="rId6"/>
    <p:sldId id="292" r:id="rId7"/>
    <p:sldId id="293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4" r:id="rId18"/>
    <p:sldId id="286" r:id="rId19"/>
    <p:sldId id="287" r:id="rId20"/>
    <p:sldId id="275" r:id="rId21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1" autoAdjust="0"/>
    <p:restoredTop sz="94660"/>
  </p:normalViewPr>
  <p:slideViewPr>
    <p:cSldViewPr>
      <p:cViewPr>
        <p:scale>
          <a:sx n="84" d="100"/>
          <a:sy n="84" d="100"/>
        </p:scale>
        <p:origin x="-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mtClean="0"/>
              <a:t>Women in I.T.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smtClean="0"/>
              <a:t>7/2/2014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8BBB40E-7B85-41E5-AC73-1D1EC8D4A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5895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mtClean="0"/>
              <a:t>Women in I.T.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smtClean="0"/>
              <a:t>7/2/2014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AEAF242-EEA3-4D00-929B-E9BE74629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115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AF242-EEA3-4D00-929B-E9BE7462961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Women in I.T.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7/2/2014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4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B28326-FCA7-4940-ABAA-7C26C961149F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D3FE-90CD-4E44-B86F-D5311049B3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66" y="5791200"/>
            <a:ext cx="3289523" cy="991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BA2AA-520A-4E2D-892D-5B20F49E58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85800" y="2286000"/>
            <a:ext cx="7848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0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A2AA-520A-4E2D-892D-5B20F49E58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76" y="5943600"/>
            <a:ext cx="3034146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/>
              <a:t>The Future of Computing </a:t>
            </a:r>
            <a:br>
              <a:rPr lang="en-US" sz="4800" b="1" dirty="0"/>
            </a:br>
            <a:r>
              <a:rPr lang="en-US" sz="4800" b="1" dirty="0"/>
              <a:t>May Depend on YOU</a:t>
            </a:r>
            <a:r>
              <a:rPr lang="en-US" sz="4800" b="1" dirty="0" smtClean="0"/>
              <a:t>!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4724400"/>
            <a:ext cx="4876800" cy="99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Vicki L. Sauter</a:t>
            </a:r>
          </a:p>
          <a:p>
            <a:pPr marL="0" indent="0">
              <a:buNone/>
            </a:pPr>
            <a:r>
              <a:rPr lang="en-US" dirty="0" smtClean="0"/>
              <a:t>Professor of Information Systems</a:t>
            </a:r>
          </a:p>
          <a:p>
            <a:pPr marL="0" indent="0">
              <a:buNone/>
            </a:pPr>
            <a:r>
              <a:rPr lang="en-US" dirty="0" smtClean="0"/>
              <a:t>University of Missouri – St. Louis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Henrietta Swan Leavitt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905000"/>
            <a:ext cx="2741171" cy="3581400"/>
          </a:xfrm>
        </p:spPr>
      </p:pic>
      <p:sp>
        <p:nvSpPr>
          <p:cNvPr id="5" name="TextBox 4"/>
          <p:cNvSpPr txBox="1"/>
          <p:nvPr/>
        </p:nvSpPr>
        <p:spPr>
          <a:xfrm>
            <a:off x="3733800" y="2057400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Joined </a:t>
            </a:r>
            <a:r>
              <a:rPr lang="en-US" sz="2800" dirty="0"/>
              <a:t>the Harvard </a:t>
            </a:r>
            <a:r>
              <a:rPr lang="en-US" sz="2800" dirty="0" smtClean="0"/>
              <a:t>“computers“ in 1893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This group </a:t>
            </a:r>
            <a:r>
              <a:rPr lang="en-US" sz="2800" dirty="0"/>
              <a:t>of women engaged in the production of astronomical data </a:t>
            </a:r>
          </a:p>
        </p:txBody>
      </p:sp>
    </p:spTree>
    <p:extLst>
      <p:ext uri="{BB962C8B-B14F-4D97-AF65-F5344CB8AC3E}">
        <p14:creationId xmlns:p14="http://schemas.microsoft.com/office/powerpoint/2010/main" val="32292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dirty="0" err="1" smtClean="0"/>
              <a:t>Hedy</a:t>
            </a:r>
            <a:r>
              <a:rPr lang="en-US" dirty="0" smtClean="0"/>
              <a:t> </a:t>
            </a:r>
            <a:r>
              <a:rPr lang="en-US" dirty="0" err="1" smtClean="0"/>
              <a:t>Lamarr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3231614" cy="4191000"/>
          </a:xfrm>
        </p:spPr>
      </p:pic>
      <p:sp>
        <p:nvSpPr>
          <p:cNvPr id="5" name="TextBox 4"/>
          <p:cNvSpPr txBox="1"/>
          <p:nvPr/>
        </p:nvSpPr>
        <p:spPr>
          <a:xfrm>
            <a:off x="4191000" y="1524000"/>
            <a:ext cx="434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Austrian Actress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Invented early technique for spread spectrum communications and frequency </a:t>
            </a:r>
            <a:r>
              <a:rPr lang="en-US" sz="2800" dirty="0" smtClean="0"/>
              <a:t>hopping – the foundation for Wireless Communications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22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Original Programmers of the ENIAC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4506995" cy="2971800"/>
          </a:xfrm>
        </p:spPr>
      </p:pic>
      <p:sp>
        <p:nvSpPr>
          <p:cNvPr id="6" name="TextBox 5"/>
          <p:cNvSpPr txBox="1"/>
          <p:nvPr/>
        </p:nvSpPr>
        <p:spPr>
          <a:xfrm>
            <a:off x="5105400" y="19050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Jean </a:t>
            </a:r>
            <a:r>
              <a:rPr lang="en-US" sz="2800" dirty="0" err="1" smtClean="0"/>
              <a:t>Bartik</a:t>
            </a:r>
            <a:r>
              <a:rPr lang="en-US" sz="2800" dirty="0" smtClean="0"/>
              <a:t> *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Betty </a:t>
            </a:r>
            <a:r>
              <a:rPr lang="en-US" sz="2800" dirty="0" smtClean="0"/>
              <a:t>Snyder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Frances Spence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Kay McNulty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Marlyn</a:t>
            </a:r>
            <a:r>
              <a:rPr lang="en-US" sz="2800" dirty="0" smtClean="0"/>
              <a:t> </a:t>
            </a:r>
            <a:r>
              <a:rPr lang="en-US" sz="2800" dirty="0" err="1" smtClean="0"/>
              <a:t>Wescoff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Ruth </a:t>
            </a:r>
            <a:r>
              <a:rPr lang="en-US" sz="2800" dirty="0" err="1" smtClean="0"/>
              <a:t>Lichterman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972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Grace Murray Hopper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81502"/>
            <a:ext cx="3315455" cy="3886200"/>
          </a:xfrm>
        </p:spPr>
      </p:pic>
      <p:sp>
        <p:nvSpPr>
          <p:cNvPr id="5" name="TextBox 4"/>
          <p:cNvSpPr txBox="1"/>
          <p:nvPr/>
        </p:nvSpPr>
        <p:spPr>
          <a:xfrm>
            <a:off x="3810000" y="1524000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Rear Admiral in the U.S. Navy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one of the first programmers of the Harvard Mark I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Developed the first compiler for a computer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Popularized the machine – language independence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Considered </a:t>
            </a:r>
            <a:r>
              <a:rPr lang="en-US" sz="2000" dirty="0"/>
              <a:t>the “mother” of COBOL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One of the first programming languages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Still the most widely used language for business </a:t>
            </a:r>
            <a:r>
              <a:rPr lang="en-US" sz="2000" dirty="0" smtClean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Coined the term “bug” for a computer problem</a:t>
            </a:r>
          </a:p>
        </p:txBody>
      </p:sp>
    </p:spTree>
    <p:extLst>
      <p:ext uri="{BB962C8B-B14F-4D97-AF65-F5344CB8AC3E}">
        <p14:creationId xmlns:p14="http://schemas.microsoft.com/office/powerpoint/2010/main" val="33444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 Allen Wilkes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029200" y="1905521"/>
            <a:ext cx="35052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First person to design a computer for home use</a:t>
            </a:r>
          </a:p>
          <a:p>
            <a:endParaRPr lang="en-US" dirty="0"/>
          </a:p>
          <a:p>
            <a:r>
              <a:rPr lang="en-US" dirty="0"/>
              <a:t>She designed the multiply </a:t>
            </a:r>
            <a:r>
              <a:rPr lang="en-US" dirty="0" err="1"/>
              <a:t>macromodule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72733"/>
            <a:ext cx="4065389" cy="30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Frances E. Allen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3200400" cy="3200400"/>
          </a:xfrm>
        </p:spPr>
      </p:pic>
      <p:sp>
        <p:nvSpPr>
          <p:cNvPr id="5" name="TextBox 4"/>
          <p:cNvSpPr txBox="1"/>
          <p:nvPr/>
        </p:nvSpPr>
        <p:spPr>
          <a:xfrm>
            <a:off x="4724400" y="1828800"/>
            <a:ext cx="3810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Excelled at program </a:t>
            </a:r>
            <a:r>
              <a:rPr lang="en-US" sz="2400" dirty="0"/>
              <a:t>optimization and compiling for parallel </a:t>
            </a:r>
            <a:r>
              <a:rPr lang="en-US" sz="2400" dirty="0" smtClean="0"/>
              <a:t>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First woman to become an IBM Fellow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First woman to receive the Turing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UMSL I.S. Graduates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392767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68916"/>
            <a:ext cx="1159933" cy="11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11" y="1331813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89364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89364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67" y="1371600"/>
            <a:ext cx="1143000" cy="139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765502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Sheila Burkett              Chantal </a:t>
            </a:r>
            <a:r>
              <a:rPr lang="en-US" dirty="0" err="1" smtClean="0"/>
              <a:t>Rivadeneyra</a:t>
            </a:r>
            <a:r>
              <a:rPr lang="en-US" dirty="0" smtClean="0"/>
              <a:t>                 Renita Reed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1400" dirty="0" smtClean="0"/>
              <a:t>Owner, Spry Digital                    Internal Auditor, Nestle                IT Change Management Analyst, Formerly, Partner, Edward Jones			</a:t>
            </a:r>
            <a:r>
              <a:rPr lang="en-US" sz="1400" dirty="0"/>
              <a:t> </a:t>
            </a:r>
            <a:r>
              <a:rPr lang="en-US" sz="1400" dirty="0" smtClean="0"/>
              <a:t>                              Scottrade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996092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Susan Meyer                      Jahnene Nicks	           Margaret Shoptaw</a:t>
            </a:r>
          </a:p>
          <a:p>
            <a:r>
              <a:rPr lang="en-US" sz="1400" dirty="0" smtClean="0"/>
              <a:t>        Senior Business </a:t>
            </a:r>
            <a:r>
              <a:rPr lang="en-US" sz="1400" dirty="0"/>
              <a:t>Leader,		IT Developer,                                    Sales Engineer, </a:t>
            </a:r>
          </a:p>
          <a:p>
            <a:r>
              <a:rPr lang="en-US" sz="1400" dirty="0" smtClean="0"/>
              <a:t>        Information Governance		  Boeing		Global </a:t>
            </a:r>
            <a:r>
              <a:rPr lang="en-US" sz="1400" dirty="0"/>
              <a:t>500 Manufacturing </a:t>
            </a:r>
            <a:r>
              <a:rPr lang="en-US" sz="1400" dirty="0" smtClean="0"/>
              <a:t>Accounts</a:t>
            </a:r>
          </a:p>
          <a:p>
            <a:r>
              <a:rPr lang="en-US" sz="1400" dirty="0" smtClean="0"/>
              <a:t>	 </a:t>
            </a:r>
            <a:r>
              <a:rPr lang="en-US" sz="1400" dirty="0"/>
              <a:t>MasterCard                                                                                                                      </a:t>
            </a:r>
            <a:r>
              <a:rPr lang="en-US" sz="1400" dirty="0" smtClean="0"/>
              <a:t>Dell  </a:t>
            </a:r>
          </a:p>
        </p:txBody>
      </p:sp>
    </p:spTree>
    <p:extLst>
      <p:ext uri="{BB962C8B-B14F-4D97-AF65-F5344CB8AC3E}">
        <p14:creationId xmlns:p14="http://schemas.microsoft.com/office/powerpoint/2010/main" val="36590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85800" y="1600200"/>
            <a:ext cx="7848600" cy="4419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Anita Borg Institute for Women and Technology (anitaborg.org)</a:t>
            </a:r>
          </a:p>
          <a:p>
            <a:pPr lvl="1"/>
            <a:r>
              <a:rPr lang="en-US" b="1" dirty="0"/>
              <a:t>Google Summer of Code</a:t>
            </a:r>
          </a:p>
          <a:p>
            <a:pPr lvl="1"/>
            <a:r>
              <a:rPr lang="en-US" b="1" dirty="0"/>
              <a:t>ABI </a:t>
            </a:r>
            <a:r>
              <a:rPr lang="en-US" b="1" dirty="0" err="1"/>
              <a:t>LeanIn</a:t>
            </a:r>
            <a:r>
              <a:rPr lang="en-US" b="1" dirty="0"/>
              <a:t> Circles</a:t>
            </a:r>
          </a:p>
          <a:p>
            <a:pPr lvl="1"/>
            <a:r>
              <a:rPr lang="en-US" b="1" dirty="0" err="1"/>
              <a:t>Systers</a:t>
            </a:r>
            <a:endParaRPr lang="en-US" b="1" dirty="0"/>
          </a:p>
          <a:p>
            <a:r>
              <a:rPr lang="en-US" b="1" dirty="0"/>
              <a:t>Black Girls Code (blackgirlscode.com)</a:t>
            </a:r>
          </a:p>
          <a:p>
            <a:pPr lvl="1"/>
            <a:r>
              <a:rPr lang="en-US" b="1" dirty="0"/>
              <a:t>Summer of Code </a:t>
            </a:r>
          </a:p>
          <a:p>
            <a:r>
              <a:rPr lang="en-US" b="1" dirty="0" smtClean="0"/>
              <a:t>Code.org</a:t>
            </a:r>
            <a:endParaRPr lang="en-US" b="1" dirty="0"/>
          </a:p>
          <a:p>
            <a:r>
              <a:rPr lang="en-US" b="1" dirty="0" err="1" smtClean="0"/>
              <a:t>LinuxChix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smtClean="0"/>
              <a:t>linuxchix.org)</a:t>
            </a:r>
          </a:p>
          <a:p>
            <a:pPr lvl="1"/>
            <a:r>
              <a:rPr lang="en-US" b="1" dirty="0" smtClean="0"/>
              <a:t>Email lists and IRC Chats</a:t>
            </a:r>
            <a:endParaRPr lang="en-US" b="1" dirty="0"/>
          </a:p>
          <a:p>
            <a:r>
              <a:rPr lang="en-US" b="1" dirty="0" smtClean="0"/>
              <a:t>National Council for Women in Technology</a:t>
            </a:r>
          </a:p>
          <a:p>
            <a:pPr lvl="1"/>
            <a:r>
              <a:rPr lang="en-US" b="1" dirty="0" smtClean="0"/>
              <a:t>Aspirations in Computing (aspirations.org)</a:t>
            </a:r>
          </a:p>
          <a:p>
            <a:pPr lvl="1"/>
            <a:r>
              <a:rPr lang="en-US" b="1" dirty="0" smtClean="0"/>
              <a:t>K-12 Alliances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9600" y="1447800"/>
            <a:ext cx="7848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Aspirations </a:t>
            </a:r>
            <a:r>
              <a:rPr lang="en-US" dirty="0"/>
              <a:t>in Computing </a:t>
            </a:r>
            <a:r>
              <a:rPr lang="en-US" sz="1500" dirty="0" smtClean="0"/>
              <a:t>(aspirations.org)</a:t>
            </a:r>
          </a:p>
          <a:p>
            <a:r>
              <a:rPr lang="en-US" dirty="0"/>
              <a:t>Coder Girl </a:t>
            </a:r>
            <a:r>
              <a:rPr lang="en-US" sz="1600" dirty="0"/>
              <a:t>(https://www.facebook.com/groups/416698925139566</a:t>
            </a:r>
            <a:r>
              <a:rPr lang="en-US" sz="1600" dirty="0" smtClean="0"/>
              <a:t>/)</a:t>
            </a:r>
          </a:p>
          <a:p>
            <a:r>
              <a:rPr lang="en-US" sz="3500" dirty="0" err="1" smtClean="0"/>
              <a:t>DigiGirlz</a:t>
            </a:r>
            <a:r>
              <a:rPr lang="en-US" sz="1600" dirty="0"/>
              <a:t> (</a:t>
            </a:r>
            <a:r>
              <a:rPr lang="en-US" sz="1600" dirty="0" smtClean="0"/>
              <a:t>slsc.org/digigirlz-2013)</a:t>
            </a:r>
            <a:endParaRPr lang="en-US" sz="1600" dirty="0"/>
          </a:p>
          <a:p>
            <a:r>
              <a:rPr lang="en-US" dirty="0" smtClean="0"/>
              <a:t>Girls </a:t>
            </a:r>
            <a:r>
              <a:rPr lang="en-US" dirty="0"/>
              <a:t>Dreaming Big </a:t>
            </a:r>
            <a:r>
              <a:rPr lang="en-US" sz="1400" dirty="0"/>
              <a:t>(</a:t>
            </a:r>
            <a:r>
              <a:rPr lang="en-US" sz="1400" dirty="0" smtClean="0"/>
              <a:t>girlsdreamingbig.com)</a:t>
            </a:r>
            <a:endParaRPr lang="en-US" sz="1400" dirty="0"/>
          </a:p>
          <a:p>
            <a:r>
              <a:rPr lang="en-US" dirty="0" smtClean="0"/>
              <a:t>Prosper Youth and Collegiate </a:t>
            </a:r>
            <a:r>
              <a:rPr lang="en-US" sz="1400" dirty="0" smtClean="0"/>
              <a:t>(prosperstl.com/youth-collegiate)</a:t>
            </a:r>
          </a:p>
          <a:p>
            <a:r>
              <a:rPr lang="en-US" dirty="0" smtClean="0"/>
              <a:t>STEM in </a:t>
            </a:r>
            <a:r>
              <a:rPr lang="en-US" dirty="0"/>
              <a:t>the Classroom </a:t>
            </a:r>
            <a:r>
              <a:rPr lang="en-US" sz="1400" dirty="0" smtClean="0"/>
              <a:t>(stem.stlouisparish.org/scratch)</a:t>
            </a:r>
          </a:p>
          <a:p>
            <a:r>
              <a:rPr lang="en-US" dirty="0" err="1" smtClean="0"/>
              <a:t>STEMpact</a:t>
            </a:r>
            <a:r>
              <a:rPr lang="en-US" sz="1400" dirty="0"/>
              <a:t> </a:t>
            </a:r>
            <a:r>
              <a:rPr lang="en-US" sz="1400" dirty="0" smtClean="0"/>
              <a:t>(stempact.org/)</a:t>
            </a:r>
          </a:p>
          <a:p>
            <a:r>
              <a:rPr lang="en-US" dirty="0" smtClean="0"/>
              <a:t>Washington University Computer Camps </a:t>
            </a:r>
            <a:r>
              <a:rPr lang="en-US" sz="1400" dirty="0" smtClean="0"/>
              <a:t>(</a:t>
            </a:r>
            <a:r>
              <a:rPr lang="en-US" sz="1400" dirty="0"/>
              <a:t>http://</a:t>
            </a:r>
            <a:r>
              <a:rPr lang="en-US" sz="1400" dirty="0" smtClean="0"/>
              <a:t>www.idtech.com/locations/missouri-summer-camps/st-louis/id-tech-washington-university)</a:t>
            </a:r>
          </a:p>
          <a:p>
            <a:r>
              <a:rPr lang="en-US" i="1" dirty="0"/>
              <a:t>Xtreme IT! </a:t>
            </a:r>
            <a:r>
              <a:rPr lang="en-US" sz="1400" dirty="0"/>
              <a:t>(http://xtremeit.umsl.edu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387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9600" y="1524000"/>
            <a:ext cx="7848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Email:  vicki.sauter@umsl.edu</a:t>
            </a:r>
          </a:p>
          <a:p>
            <a:r>
              <a:rPr lang="en-US" dirty="0" err="1" smtClean="0"/>
              <a:t>WebPage</a:t>
            </a:r>
            <a:r>
              <a:rPr lang="en-US" dirty="0" smtClean="0"/>
              <a:t>:  http://www.umsl.edu/~sauterv</a:t>
            </a:r>
          </a:p>
          <a:p>
            <a:r>
              <a:rPr lang="en-US" dirty="0" smtClean="0"/>
              <a:t>Facebook:  Vicki </a:t>
            </a:r>
            <a:r>
              <a:rPr lang="en-US" dirty="0" err="1" smtClean="0"/>
              <a:t>TheGeek</a:t>
            </a:r>
            <a:r>
              <a:rPr lang="en-US" dirty="0" smtClean="0"/>
              <a:t> Sauter</a:t>
            </a:r>
          </a:p>
          <a:p>
            <a:r>
              <a:rPr lang="en-US" dirty="0" smtClean="0"/>
              <a:t>Twitter:  @</a:t>
            </a:r>
            <a:r>
              <a:rPr lang="en-US" dirty="0" err="1" smtClean="0"/>
              <a:t>VLSauter</a:t>
            </a:r>
            <a:endParaRPr lang="en-US" dirty="0" smtClean="0"/>
          </a:p>
          <a:p>
            <a:r>
              <a:rPr lang="en-US" dirty="0" smtClean="0"/>
              <a:t>LinkedIn:  Vicki Sauter</a:t>
            </a:r>
          </a:p>
          <a:p>
            <a:r>
              <a:rPr lang="en-US" dirty="0" smtClean="0"/>
              <a:t>Instagram:  </a:t>
            </a:r>
            <a:r>
              <a:rPr lang="en-US" dirty="0" err="1" smtClean="0"/>
              <a:t>vicki.sauter</a:t>
            </a:r>
            <a:endParaRPr lang="en-US" dirty="0" smtClean="0"/>
          </a:p>
          <a:p>
            <a:r>
              <a:rPr lang="en-US" dirty="0" smtClean="0"/>
              <a:t>This Presentation:  </a:t>
            </a:r>
            <a:r>
              <a:rPr lang="en-US" sz="3000" dirty="0" smtClean="0"/>
              <a:t>http://www.umsl.edu/~sauterv/womeninit.pptx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Technology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85800" y="1447800"/>
            <a:ext cx="7848600" cy="4038600"/>
          </a:xfrm>
        </p:spPr>
        <p:txBody>
          <a:bodyPr>
            <a:normAutofit fontScale="92500" lnSpcReduction="10000"/>
          </a:bodyPr>
          <a:lstStyle/>
          <a:p>
            <a:pPr marL="742950" lvl="2" indent="-342900"/>
            <a:r>
              <a:rPr lang="en-US" sz="2600" dirty="0"/>
              <a:t>Computing is one of the fastest growing occupations:  Employment projections claim there will be more than 800,000 </a:t>
            </a:r>
            <a:r>
              <a:rPr lang="en-US" sz="2600" i="1" dirty="0"/>
              <a:t>new </a:t>
            </a:r>
            <a:r>
              <a:rPr lang="en-US" sz="2600" dirty="0"/>
              <a:t>high-end computing jobs by </a:t>
            </a:r>
            <a:r>
              <a:rPr lang="en-US" sz="2600" dirty="0" smtClean="0"/>
              <a:t>2018</a:t>
            </a:r>
            <a:endParaRPr lang="en-US" sz="2600" dirty="0"/>
          </a:p>
          <a:p>
            <a:pPr marL="742950" lvl="2" indent="-342900"/>
            <a:r>
              <a:rPr lang="en-US" sz="2600" dirty="0"/>
              <a:t>Five of the top ten fastest growing jobs will be in computing-related fields</a:t>
            </a:r>
          </a:p>
          <a:p>
            <a:pPr marL="742950" lvl="2" indent="-342900"/>
            <a:r>
              <a:rPr lang="en-US" sz="2600" dirty="0"/>
              <a:t>Contrary to what you might read, computer science, information systems, and computer engineering bachelor degrees are in high demand, and command </a:t>
            </a:r>
            <a:r>
              <a:rPr lang="en-US" sz="2600" i="1" dirty="0"/>
              <a:t>two of the top </a:t>
            </a:r>
            <a:r>
              <a:rPr lang="en-US" sz="2600" dirty="0"/>
              <a:t>three average salary offers from employers among all majors this year</a:t>
            </a:r>
          </a:p>
          <a:p>
            <a:pPr marL="742950" lvl="2" indent="-342900"/>
            <a:endParaRPr lang="en-US" sz="2600" dirty="0"/>
          </a:p>
          <a:p>
            <a:pPr marL="742950" lvl="2" indent="-342900"/>
            <a:endParaRPr lang="en-US" dirty="0"/>
          </a:p>
          <a:p>
            <a:pPr marL="742950" lvl="2" indent="-34290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867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Borrowed from:  http://www.csedweek.org/key-facts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9" descr="Image15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599" y="1981200"/>
            <a:ext cx="5395897" cy="3476625"/>
          </a:xfrm>
        </p:spPr>
      </p:pic>
    </p:spTree>
    <p:extLst>
      <p:ext uri="{BB962C8B-B14F-4D97-AF65-F5344CB8AC3E}">
        <p14:creationId xmlns:p14="http://schemas.microsoft.com/office/powerpoint/2010/main" val="27907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Problem Are We Solving?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0200" y="2209800"/>
            <a:ext cx="632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dirty="0"/>
              <a:t>How can we get better software?</a:t>
            </a:r>
          </a:p>
        </p:txBody>
      </p:sp>
    </p:spTree>
    <p:extLst>
      <p:ext uri="{BB962C8B-B14F-4D97-AF65-F5344CB8AC3E}">
        <p14:creationId xmlns:p14="http://schemas.microsoft.com/office/powerpoint/2010/main" val="12805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Software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85800" y="1752600"/>
            <a:ext cx="78486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Oxford University Study of IT</a:t>
            </a:r>
          </a:p>
          <a:p>
            <a:pPr lvl="1"/>
            <a:r>
              <a:rPr lang="en-US" sz="2400" dirty="0"/>
              <a:t>Successful Software:  16%</a:t>
            </a:r>
          </a:p>
          <a:p>
            <a:pPr lvl="1"/>
            <a:r>
              <a:rPr lang="en-US" sz="2400" dirty="0"/>
              <a:t>Challenged Software:  74%</a:t>
            </a:r>
          </a:p>
          <a:p>
            <a:pPr lvl="1"/>
            <a:r>
              <a:rPr lang="en-US" sz="2400" dirty="0"/>
              <a:t>Abandoned Software:  10%</a:t>
            </a:r>
          </a:p>
          <a:p>
            <a:endParaRPr lang="en-US" dirty="0"/>
          </a:p>
          <a:p>
            <a:r>
              <a:rPr lang="en-US" sz="3800" dirty="0"/>
              <a:t>National Institute of Standards and Technology (NIST)</a:t>
            </a:r>
          </a:p>
          <a:p>
            <a:pPr lvl="1"/>
            <a:r>
              <a:rPr lang="en-US" sz="2600" dirty="0"/>
              <a:t>Software defects cost nearly $60 Billion Annually</a:t>
            </a:r>
          </a:p>
          <a:p>
            <a:pPr lvl="1"/>
            <a:r>
              <a:rPr lang="en-US" sz="2600" dirty="0"/>
              <a:t>80% of development costs involve identifying and correcting defects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488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Development Flawed?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hypotheses about the failure</a:t>
            </a:r>
          </a:p>
          <a:p>
            <a:pPr lvl="1"/>
            <a:r>
              <a:rPr lang="en-US" dirty="0"/>
              <a:t>Poor choice of Languages</a:t>
            </a:r>
          </a:p>
          <a:p>
            <a:pPr lvl="1"/>
            <a:r>
              <a:rPr lang="en-US" dirty="0"/>
              <a:t>Inappropriate or Missing Methodologies</a:t>
            </a:r>
          </a:p>
          <a:p>
            <a:pPr lvl="1"/>
            <a:r>
              <a:rPr lang="en-US" dirty="0"/>
              <a:t>Poor Requirements Definitions</a:t>
            </a:r>
          </a:p>
          <a:p>
            <a:pPr lvl="1"/>
            <a:r>
              <a:rPr lang="en-US" dirty="0"/>
              <a:t>Not including the User in the Process</a:t>
            </a:r>
          </a:p>
          <a:p>
            <a:endParaRPr lang="en-US" dirty="0"/>
          </a:p>
          <a:p>
            <a:r>
              <a:rPr lang="en-US" dirty="0"/>
              <a:t>Makeup of the Design and Coding Teams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85800" y="1219200"/>
            <a:ext cx="7848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Diversity provides teams the opportunity to tap into multiple, unique perspectives on the task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85800" y="1447800"/>
            <a:ext cx="7848600" cy="4038600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/>
              <a:t>Diversity in team make up is critical to success</a:t>
            </a:r>
          </a:p>
          <a:p>
            <a:pPr lvl="1"/>
            <a:r>
              <a:rPr lang="en-US" sz="3400" dirty="0"/>
              <a:t>Gender</a:t>
            </a:r>
          </a:p>
          <a:p>
            <a:pPr lvl="1"/>
            <a:r>
              <a:rPr lang="en-US" sz="3400" dirty="0"/>
              <a:t>Race</a:t>
            </a:r>
          </a:p>
          <a:p>
            <a:pPr lvl="1"/>
            <a:r>
              <a:rPr lang="en-US" sz="3400" dirty="0"/>
              <a:t>Background</a:t>
            </a:r>
          </a:p>
          <a:p>
            <a:pPr lvl="1"/>
            <a:r>
              <a:rPr lang="en-US" sz="3400" dirty="0"/>
              <a:t>Skills</a:t>
            </a:r>
          </a:p>
          <a:p>
            <a:pPr lvl="1"/>
            <a:r>
              <a:rPr lang="en-US" sz="3400" dirty="0"/>
              <a:t>Personality</a:t>
            </a:r>
          </a:p>
          <a:p>
            <a:pPr lvl="1"/>
            <a:endParaRPr lang="en-US" dirty="0"/>
          </a:p>
          <a:p>
            <a:r>
              <a:rPr lang="en-US" sz="4100" dirty="0" smtClean="0"/>
              <a:t>Recent </a:t>
            </a:r>
            <a:r>
              <a:rPr lang="en-US" sz="4100" dirty="0"/>
              <a:t>research:  more women on a team lead to a better outcome</a:t>
            </a:r>
            <a:r>
              <a:rPr lang="en-US" sz="4100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Ada, the Countess of Lovelace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199"/>
            <a:ext cx="3581400" cy="5142669"/>
          </a:xfrm>
        </p:spPr>
      </p:pic>
      <p:sp>
        <p:nvSpPr>
          <p:cNvPr id="5" name="TextBox 4"/>
          <p:cNvSpPr txBox="1"/>
          <p:nvPr/>
        </p:nvSpPr>
        <p:spPr>
          <a:xfrm>
            <a:off x="4495800" y="1676400"/>
            <a:ext cx="4114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Only legitimate daughter of the poet, Lord Byron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English Mathematician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9600" y="685800"/>
            <a:ext cx="78486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Programmer for Charles Babbage’s Analytical Engine </a:t>
            </a:r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FIRST EVER </a:t>
            </a:r>
            <a:r>
              <a:rPr lang="en-US" dirty="0" smtClean="0"/>
              <a:t>PROGRAMMER!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76" y="1289756"/>
            <a:ext cx="4270024" cy="32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2399</TotalTime>
  <Words>642</Words>
  <Application>Microsoft Office PowerPoint</Application>
  <PresentationFormat>On-screen Show (4:3)</PresentationFormat>
  <Paragraphs>131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Presentation1</vt:lpstr>
      <vt:lpstr>The Future of Computing  May Depend on YOU!</vt:lpstr>
      <vt:lpstr>Computer Technology is Important</vt:lpstr>
      <vt:lpstr>What Problem Are We Solving? </vt:lpstr>
      <vt:lpstr>Developing Software Success</vt:lpstr>
      <vt:lpstr>Why is Development Flawed?</vt:lpstr>
      <vt:lpstr>PowerPoint Presentation</vt:lpstr>
      <vt:lpstr>Software Development Success</vt:lpstr>
      <vt:lpstr>Ada, the Countess of Lovelace</vt:lpstr>
      <vt:lpstr>PowerPoint Presentation</vt:lpstr>
      <vt:lpstr>Henrietta Swan Leavitt</vt:lpstr>
      <vt:lpstr>Hedy Lamarr</vt:lpstr>
      <vt:lpstr>Original Programmers of the ENIAC</vt:lpstr>
      <vt:lpstr>Grace Murray Hopper </vt:lpstr>
      <vt:lpstr>Mary Allen Wilkes </vt:lpstr>
      <vt:lpstr>Frances E. Allen </vt:lpstr>
      <vt:lpstr>UMSL I.S. Graduates</vt:lpstr>
      <vt:lpstr>National Organizations</vt:lpstr>
      <vt:lpstr>Local Opportunities</vt:lpstr>
      <vt:lpstr>How to Find Me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Fundamentals of Facebook, LinkedIn and Twitter</dc:title>
  <dc:creator>Sauter, Vicki L.</dc:creator>
  <cp:lastModifiedBy>Sauter, Vicki L.</cp:lastModifiedBy>
  <cp:revision>64</cp:revision>
  <cp:lastPrinted>2014-06-30T22:12:06Z</cp:lastPrinted>
  <dcterms:created xsi:type="dcterms:W3CDTF">2014-04-10T19:23:13Z</dcterms:created>
  <dcterms:modified xsi:type="dcterms:W3CDTF">2015-08-03T16:23:26Z</dcterms:modified>
</cp:coreProperties>
</file>