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4"/>
  </p:notesMasterIdLst>
  <p:sldIdLst>
    <p:sldId id="256" r:id="rId3"/>
    <p:sldId id="257" r:id="rId4"/>
    <p:sldId id="278" r:id="rId5"/>
    <p:sldId id="259" r:id="rId6"/>
    <p:sldId id="260" r:id="rId7"/>
    <p:sldId id="261" r:id="rId8"/>
    <p:sldId id="262" r:id="rId9"/>
    <p:sldId id="263" r:id="rId10"/>
    <p:sldId id="276" r:id="rId11"/>
    <p:sldId id="264" r:id="rId12"/>
    <p:sldId id="265" r:id="rId13"/>
    <p:sldId id="275" r:id="rId14"/>
    <p:sldId id="266" r:id="rId15"/>
    <p:sldId id="267" r:id="rId16"/>
    <p:sldId id="268" r:id="rId17"/>
    <p:sldId id="269" r:id="rId18"/>
    <p:sldId id="270" r:id="rId19"/>
    <p:sldId id="271" r:id="rId20"/>
    <p:sldId id="272" r:id="rId21"/>
    <p:sldId id="283" r:id="rId22"/>
    <p:sldId id="273" r:id="rId23"/>
    <p:sldId id="274" r:id="rId24"/>
    <p:sldId id="286" r:id="rId25"/>
    <p:sldId id="285" r:id="rId26"/>
    <p:sldId id="279" r:id="rId27"/>
    <p:sldId id="277" r:id="rId28"/>
    <p:sldId id="280" r:id="rId29"/>
    <p:sldId id="281" r:id="rId30"/>
    <p:sldId id="287" r:id="rId31"/>
    <p:sldId id="282" r:id="rId32"/>
    <p:sldId id="284" r:id="rId3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snapToGrid="0">
      <p:cViewPr varScale="1">
        <p:scale>
          <a:sx n="100" d="100"/>
          <a:sy n="100" d="100"/>
        </p:scale>
        <p:origin x="-636" y="-8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645F554-D416-4CA5-BDC5-6F9F27A8033F}"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DD9798DD-507F-4177-AA15-288FE4AADB0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335BE5D-14EC-4897-BF73-5D3A390EEE7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75E4309-848D-4E6E-BE8C-EBFE69D730A7}"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2E80CCF8-C36E-4C3E-BB0C-2EC31A6AD3F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4E55575-47A7-4A15-B059-5AC2E7A286C7}"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CA3271A-6004-497B-B309-B79B7C248E9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1A60CD-77AC-43A8-84D7-48D580D49BFA}"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419D9A6-B455-4B07-83F6-2ADF61CF6DF9}"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4190033-D0CE-412A-BB17-E801C3724AA1}"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15A4FC2-CA44-41EA-A126-06D44D26307D}"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39C196D-14F8-491A-811E-8413B118788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9590A2-9FA9-4024-96B9-79554A6F89F7}"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3D4A60B-F95D-4496-8A51-7FC90AE84CA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3215365-DE18-49F0-963B-407A7B05290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284B8E-F3B7-425C-89ED-E7B0C22529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66601D-AD18-4EBD-B69A-0370EF67E7D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B582B5-4CF9-47F2-8CAD-9ADB7D7D187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0182B4DC-19C9-4CF4-957B-C5C9627E6B2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16D9DC4-C514-4115-B91C-987CCDE9A1C2}"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7737F48-D7A2-4765-9695-A84FA5CBA22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A7237E8-7092-40D2-92B8-8DC5B796FA5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2C6562D-C4C8-4264-9860-A20E374CC1F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948741E-33CE-4D2A-B5DD-35CE348FD4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23FE02-9BFA-442C-812F-2D9B0297969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358775" y="1882775"/>
            <a:ext cx="4800600" cy="1470025"/>
          </a:xfrm>
        </p:spPr>
        <p:txBody>
          <a:bodyPr>
            <a:scene3d>
              <a:camera prst="orthographicFront"/>
              <a:lightRig rig="threePt" dir="t"/>
            </a:scene3d>
            <a:sp3d extrusionH="57150">
              <a:bevelT w="38100" h="38100"/>
            </a:sp3d>
          </a:bodyPr>
          <a:lstStyle/>
          <a:p>
            <a:pPr algn="ctr"/>
            <a:r>
              <a:rPr lang="en-US" sz="4000" b="1" dirty="0" smtClean="0">
                <a:ln>
                  <a:solidFill>
                    <a:schemeClr val="bg1">
                      <a:lumMod val="90000"/>
                    </a:schemeClr>
                  </a:solidFill>
                </a:ln>
                <a:solidFill>
                  <a:schemeClr val="bg1">
                    <a:lumMod val="25000"/>
                  </a:schemeClr>
                </a:solidFill>
                <a:effectLst>
                  <a:glow rad="228600">
                    <a:schemeClr val="accent1">
                      <a:satMod val="175000"/>
                      <a:alpha val="40000"/>
                    </a:schemeClr>
                  </a:glow>
                </a:effectLst>
              </a:rPr>
              <a:t>Pakistan - Lahore</a:t>
            </a:r>
            <a:endParaRPr lang="en-US" sz="4000" b="1" dirty="0">
              <a:ln>
                <a:solidFill>
                  <a:schemeClr val="bg1">
                    <a:lumMod val="90000"/>
                  </a:schemeClr>
                </a:solidFill>
              </a:ln>
              <a:solidFill>
                <a:schemeClr val="bg1">
                  <a:lumMod val="25000"/>
                </a:schemeClr>
              </a:solidFill>
              <a:effectLst>
                <a:glow rad="228600">
                  <a:schemeClr val="accent1">
                    <a:satMod val="175000"/>
                    <a:alpha val="40000"/>
                  </a:schemeClr>
                </a:glow>
              </a:effectLst>
            </a:endParaRPr>
          </a:p>
        </p:txBody>
      </p:sp>
      <p:sp>
        <p:nvSpPr>
          <p:cNvPr id="62467" name="Rectangle 3"/>
          <p:cNvSpPr>
            <a:spLocks noGrp="1" noChangeArrowheads="1"/>
          </p:cNvSpPr>
          <p:nvPr>
            <p:ph type="subTitle" idx="1"/>
          </p:nvPr>
        </p:nvSpPr>
        <p:spPr>
          <a:xfrm>
            <a:off x="625475" y="3571875"/>
            <a:ext cx="4114800" cy="1752600"/>
          </a:xfrm>
        </p:spPr>
        <p:txBody>
          <a:bodyPr/>
          <a:lstStyle/>
          <a:p>
            <a:pPr algn="ctr"/>
            <a:r>
              <a:rPr lang="en-US" b="1" dirty="0" smtClean="0">
                <a:solidFill>
                  <a:schemeClr val="bg1">
                    <a:lumMod val="25000"/>
                  </a:schemeClr>
                </a:solidFill>
                <a:effectLst>
                  <a:glow rad="228600">
                    <a:schemeClr val="accent1">
                      <a:satMod val="175000"/>
                      <a:alpha val="40000"/>
                    </a:schemeClr>
                  </a:glow>
                </a:effectLst>
              </a:rPr>
              <a:t>In the Punjab Region</a:t>
            </a:r>
            <a:endParaRPr lang="en-US" b="1" dirty="0">
              <a:solidFill>
                <a:schemeClr val="bg1">
                  <a:lumMod val="25000"/>
                </a:schemeClr>
              </a:solidFill>
              <a:effectLst>
                <a:glow rad="228600">
                  <a:schemeClr val="accent1">
                    <a:satMod val="175000"/>
                    <a:alpha val="40000"/>
                  </a:schemeClr>
                </a:glow>
              </a:effectLst>
            </a:endParaRPr>
          </a:p>
        </p:txBody>
      </p:sp>
      <p:pic>
        <p:nvPicPr>
          <p:cNvPr id="62468" name="Picture 4"/>
          <p:cNvPicPr>
            <a:picLocks noChangeAspect="1" noChangeArrowheads="1"/>
          </p:cNvPicPr>
          <p:nvPr/>
        </p:nvPicPr>
        <p:blipFill>
          <a:blip r:embed="rId2" cstate="print"/>
          <a:srcRect/>
          <a:stretch>
            <a:fillRect/>
          </a:stretch>
        </p:blipFill>
        <p:spPr bwMode="auto">
          <a:xfrm>
            <a:off x="5391151" y="0"/>
            <a:ext cx="3752850" cy="6832697"/>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3731" name="Picture 3"/>
          <p:cNvPicPr>
            <a:picLocks noGrp="1" noChangeAspect="1" noChangeArrowheads="1"/>
          </p:cNvPicPr>
          <p:nvPr>
            <p:ph idx="1"/>
          </p:nvPr>
        </p:nvPicPr>
        <p:blipFill>
          <a:blip r:embed="rId2" cstate="print"/>
          <a:srcRect r="685" b="3056"/>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4754" name="Picture 2"/>
          <p:cNvPicPr>
            <a:picLocks noGrp="1" noChangeAspect="1" noChangeArrowheads="1"/>
          </p:cNvPicPr>
          <p:nvPr>
            <p:ph idx="1"/>
          </p:nvPr>
        </p:nvPicPr>
        <p:blipFill>
          <a:blip r:embed="rId2" cstate="print"/>
          <a:srcRect l="1607" r="9141"/>
          <a:stretch>
            <a:fillRect/>
          </a:stretch>
        </p:blipFill>
        <p:spPr bwMode="auto">
          <a:xfrm>
            <a:off x="-29473" y="0"/>
            <a:ext cx="9187103"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5778" name="Picture 2"/>
          <p:cNvPicPr>
            <a:picLocks noGrp="1" noChangeAspect="1" noChangeArrowheads="1"/>
          </p:cNvPicPr>
          <p:nvPr>
            <p:ph idx="1"/>
          </p:nvPr>
        </p:nvPicPr>
        <p:blipFill>
          <a:blip r:embed="rId2" cstate="print"/>
          <a:srcRect l="1315" r="985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6802" name="Picture 2"/>
          <p:cNvPicPr>
            <a:picLocks noGrp="1" noChangeAspect="1" noChangeArrowheads="1"/>
          </p:cNvPicPr>
          <p:nvPr>
            <p:ph idx="1"/>
          </p:nvPr>
        </p:nvPicPr>
        <p:blipFill>
          <a:blip r:embed="rId2" cstate="print"/>
          <a:srcRect/>
          <a:stretch>
            <a:fillRect/>
          </a:stretch>
        </p:blipFill>
        <p:spPr bwMode="auto">
          <a:xfrm>
            <a:off x="172104" y="133350"/>
            <a:ext cx="7662889" cy="51054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7826" name="Picture 2"/>
          <p:cNvPicPr>
            <a:picLocks noGrp="1" noChangeAspect="1" noChangeArrowheads="1"/>
          </p:cNvPicPr>
          <p:nvPr>
            <p:ph idx="1"/>
          </p:nvPr>
        </p:nvPicPr>
        <p:blipFill>
          <a:blip r:embed="rId2" cstate="print"/>
          <a:srcRect/>
          <a:stretch>
            <a:fillRect/>
          </a:stretch>
        </p:blipFill>
        <p:spPr bwMode="auto">
          <a:xfrm>
            <a:off x="1352443" y="0"/>
            <a:ext cx="7791557" cy="5191125"/>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8850" name="Picture 2"/>
          <p:cNvPicPr>
            <a:picLocks noGrp="1" noChangeAspect="1" noChangeArrowheads="1"/>
          </p:cNvPicPr>
          <p:nvPr>
            <p:ph idx="1"/>
          </p:nvPr>
        </p:nvPicPr>
        <p:blipFill>
          <a:blip r:embed="rId2" cstate="print"/>
          <a:srcRect/>
          <a:stretch>
            <a:fillRect/>
          </a:stretch>
        </p:blipFill>
        <p:spPr bwMode="auto">
          <a:xfrm>
            <a:off x="143529" y="123825"/>
            <a:ext cx="7734371" cy="515302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9874" name="Picture 2"/>
          <p:cNvPicPr>
            <a:picLocks noGrp="1" noChangeAspect="1" noChangeArrowheads="1"/>
          </p:cNvPicPr>
          <p:nvPr>
            <p:ph idx="1"/>
          </p:nvPr>
        </p:nvPicPr>
        <p:blipFill>
          <a:blip r:embed="rId2" cstate="print"/>
          <a:srcRect/>
          <a:stretch>
            <a:fillRect/>
          </a:stretch>
        </p:blipFill>
        <p:spPr bwMode="auto">
          <a:xfrm>
            <a:off x="1200150" y="0"/>
            <a:ext cx="7943850" cy="529259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0898" name="Picture 2"/>
          <p:cNvPicPr>
            <a:picLocks noGrp="1" noChangeAspect="1" noChangeArrowheads="1"/>
          </p:cNvPicPr>
          <p:nvPr>
            <p:ph idx="1"/>
          </p:nvPr>
        </p:nvPicPr>
        <p:blipFill>
          <a:blip r:embed="rId2" cstate="print"/>
          <a:srcRect l="9629" r="3122"/>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22" name="Picture 2"/>
          <p:cNvPicPr>
            <a:picLocks noGrp="1" noChangeAspect="1" noChangeArrowheads="1"/>
          </p:cNvPicPr>
          <p:nvPr>
            <p:ph idx="1"/>
          </p:nvPr>
        </p:nvPicPr>
        <p:blipFill>
          <a:blip r:embed="rId2" cstate="print"/>
          <a:srcRect l="10927" r="240"/>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endParaRPr lang="en-US"/>
          </a:p>
        </p:txBody>
      </p:sp>
      <p:sp>
        <p:nvSpPr>
          <p:cNvPr id="63491" name="Rectangle 3"/>
          <p:cNvSpPr>
            <a:spLocks noGrp="1" noChangeArrowheads="1"/>
          </p:cNvSpPr>
          <p:nvPr>
            <p:ph type="body" idx="1"/>
          </p:nvPr>
        </p:nvSpPr>
        <p:spPr/>
        <p:txBody>
          <a:bodyPr/>
          <a:lstStyle/>
          <a:p>
            <a:endParaRPr lang="en-US" dirty="0"/>
          </a:p>
        </p:txBody>
      </p:sp>
      <p:pic>
        <p:nvPicPr>
          <p:cNvPr id="63492" name="Picture 4"/>
          <p:cNvPicPr>
            <a:picLocks noChangeAspect="1" noChangeArrowheads="1"/>
          </p:cNvPicPr>
          <p:nvPr/>
        </p:nvPicPr>
        <p:blipFill>
          <a:blip r:embed="rId2" cstate="print"/>
          <a:srcRect/>
          <a:stretch>
            <a:fillRect/>
          </a:stretch>
        </p:blipFill>
        <p:spPr bwMode="auto">
          <a:xfrm>
            <a:off x="2585667" y="590550"/>
            <a:ext cx="6558333" cy="5648325"/>
          </a:xfrm>
          <a:prstGeom prst="rect">
            <a:avLst/>
          </a:prstGeom>
          <a:noFill/>
          <a:ln w="9525">
            <a:noFill/>
            <a:miter lim="800000"/>
            <a:headEnd/>
            <a:tailEnd/>
          </a:ln>
        </p:spPr>
      </p:pic>
      <p:sp>
        <p:nvSpPr>
          <p:cNvPr id="7" name="Oval 6"/>
          <p:cNvSpPr/>
          <p:nvPr/>
        </p:nvSpPr>
        <p:spPr>
          <a:xfrm>
            <a:off x="7143750" y="2562225"/>
            <a:ext cx="1009650" cy="504825"/>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3186" name="Picture 2"/>
          <p:cNvPicPr>
            <a:picLocks noGrp="1" noChangeAspect="1" noChangeArrowheads="1"/>
          </p:cNvPicPr>
          <p:nvPr>
            <p:ph idx="1"/>
          </p:nvPr>
        </p:nvPicPr>
        <p:blipFill>
          <a:blip r:embed="rId2" cstate="print"/>
          <a:srcRect/>
          <a:stretch>
            <a:fillRect/>
          </a:stretch>
        </p:blipFill>
        <p:spPr bwMode="auto">
          <a:xfrm>
            <a:off x="1238250" y="119855"/>
            <a:ext cx="7745413" cy="5155017"/>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2946" name="Picture 2"/>
          <p:cNvPicPr>
            <a:picLocks noGrp="1" noChangeAspect="1" noChangeArrowheads="1"/>
          </p:cNvPicPr>
          <p:nvPr>
            <p:ph idx="1"/>
          </p:nvPr>
        </p:nvPicPr>
        <p:blipFill>
          <a:blip r:embed="rId2" cstate="print"/>
          <a:srcRect/>
          <a:stretch>
            <a:fillRect/>
          </a:stretch>
        </p:blipFill>
        <p:spPr bwMode="auto">
          <a:xfrm>
            <a:off x="153055" y="142875"/>
            <a:ext cx="7691482" cy="512445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3970" name="Picture 2"/>
          <p:cNvPicPr>
            <a:picLocks noGrp="1" noChangeAspect="1" noChangeArrowheads="1"/>
          </p:cNvPicPr>
          <p:nvPr>
            <p:ph idx="1"/>
          </p:nvPr>
        </p:nvPicPr>
        <p:blipFill>
          <a:blip r:embed="rId2" cstate="print"/>
          <a:srcRect/>
          <a:stretch>
            <a:fillRect/>
          </a:stretch>
        </p:blipFill>
        <p:spPr bwMode="auto">
          <a:xfrm>
            <a:off x="1362075" y="171450"/>
            <a:ext cx="7641570" cy="5091196"/>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6258" name="Picture 2"/>
          <p:cNvPicPr>
            <a:picLocks noGrp="1" noChangeAspect="1" noChangeArrowheads="1"/>
          </p:cNvPicPr>
          <p:nvPr>
            <p:ph idx="1"/>
          </p:nvPr>
        </p:nvPicPr>
        <p:blipFill>
          <a:blip r:embed="rId2" cstate="print"/>
          <a:srcRect/>
          <a:stretch>
            <a:fillRect/>
          </a:stretch>
        </p:blipFill>
        <p:spPr bwMode="auto">
          <a:xfrm>
            <a:off x="158750" y="153194"/>
            <a:ext cx="7750866" cy="5171281"/>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5234"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modern side of </a:t>
            </a:r>
            <a:r>
              <a:rPr lang="en-US" dirty="0" err="1" smtClean="0"/>
              <a:t>lahore</a:t>
            </a:r>
            <a:endParaRPr lang="en-US" dirty="0"/>
          </a:p>
        </p:txBody>
      </p:sp>
      <p:sp>
        <p:nvSpPr>
          <p:cNvPr id="3" name="Text Placeholder 2"/>
          <p:cNvSpPr>
            <a:spLocks noGrp="1"/>
          </p:cNvSpPr>
          <p:nvPr>
            <p:ph type="body" idx="1"/>
          </p:nvPr>
        </p:nvSpPr>
        <p:spPr/>
        <p:txBody>
          <a:bodyPr/>
          <a:lstStyle/>
          <a:p>
            <a:endParaRPr lang="en-US" dirty="0"/>
          </a:p>
        </p:txBody>
      </p:sp>
      <p:pic>
        <p:nvPicPr>
          <p:cNvPr id="89090" name="Picture 2"/>
          <p:cNvPicPr>
            <a:picLocks noChangeAspect="1" noChangeArrowheads="1"/>
          </p:cNvPicPr>
          <p:nvPr/>
        </p:nvPicPr>
        <p:blipFill>
          <a:blip r:embed="rId2" cstate="print"/>
          <a:srcRect t="23491"/>
          <a:stretch>
            <a:fillRect/>
          </a:stretch>
        </p:blipFill>
        <p:spPr bwMode="auto">
          <a:xfrm>
            <a:off x="1107739" y="190500"/>
            <a:ext cx="6950411" cy="3974983"/>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704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0114" name="Picture 2"/>
          <p:cNvPicPr>
            <a:picLocks noGrp="1" noChangeAspect="1" noChangeArrowheads="1"/>
          </p:cNvPicPr>
          <p:nvPr>
            <p:ph idx="1"/>
          </p:nvPr>
        </p:nvPicPr>
        <p:blipFill>
          <a:blip r:embed="rId2" cstate="print"/>
          <a:srcRect r="2708"/>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113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728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Climograph</a:t>
            </a:r>
            <a:endParaRPr lang="en-US" dirty="0"/>
          </a:p>
        </p:txBody>
      </p:sp>
      <p:pic>
        <p:nvPicPr>
          <p:cNvPr id="88066" name="Picture 2"/>
          <p:cNvPicPr>
            <a:picLocks noGrp="1" noChangeAspect="1" noChangeArrowheads="1"/>
          </p:cNvPicPr>
          <p:nvPr>
            <p:ph idx="1"/>
          </p:nvPr>
        </p:nvPicPr>
        <p:blipFill>
          <a:blip r:embed="rId2" cstate="print"/>
          <a:srcRect/>
          <a:stretch>
            <a:fillRect/>
          </a:stretch>
        </p:blipFill>
        <p:spPr bwMode="auto">
          <a:xfrm>
            <a:off x="4191000" y="1582860"/>
            <a:ext cx="4724400" cy="4990028"/>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62" name="Picture 2"/>
          <p:cNvPicPr>
            <a:picLocks noGrp="1" noChangeAspect="1" noChangeArrowheads="1"/>
          </p:cNvPicPr>
          <p:nvPr>
            <p:ph idx="1"/>
          </p:nvPr>
        </p:nvPicPr>
        <p:blipFill>
          <a:blip r:embed="rId2" cstate="print"/>
          <a:srcRect/>
          <a:stretch>
            <a:fillRect/>
          </a:stretch>
        </p:blipFill>
        <p:spPr bwMode="auto">
          <a:xfrm>
            <a:off x="1295399" y="186613"/>
            <a:ext cx="7638677" cy="5087359"/>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421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84188" y="0"/>
            <a:ext cx="8226425" cy="962025"/>
          </a:xfrm>
        </p:spPr>
        <p:txBody>
          <a:bodyPr/>
          <a:lstStyle/>
          <a:p>
            <a:r>
              <a:rPr lang="en-US" dirty="0" smtClean="0"/>
              <a:t>Background</a:t>
            </a:r>
            <a:endParaRPr lang="en-US" dirty="0"/>
          </a:p>
        </p:txBody>
      </p:sp>
      <p:sp>
        <p:nvSpPr>
          <p:cNvPr id="65539" name="Rectangle 3"/>
          <p:cNvSpPr>
            <a:spLocks noGrp="1" noChangeArrowheads="1"/>
          </p:cNvSpPr>
          <p:nvPr>
            <p:ph type="body" idx="1"/>
          </p:nvPr>
        </p:nvSpPr>
        <p:spPr>
          <a:xfrm>
            <a:off x="455613" y="1219200"/>
            <a:ext cx="8226425" cy="5248275"/>
          </a:xfrm>
        </p:spPr>
        <p:txBody>
          <a:bodyPr/>
          <a:lstStyle/>
          <a:p>
            <a:r>
              <a:rPr lang="en-US" b="1" dirty="0" smtClean="0"/>
              <a:t>Lahore</a:t>
            </a:r>
            <a:r>
              <a:rPr lang="en-US" dirty="0" smtClean="0"/>
              <a:t> is the capital of the Pakistani province of Punjab and the second largest city in Pakistan after Karachi. Historically the main city of the undivided Punjab,</a:t>
            </a:r>
            <a:r>
              <a:rPr lang="en-US" baseline="30000" dirty="0" smtClean="0"/>
              <a:t>[4]</a:t>
            </a:r>
            <a:r>
              <a:rPr lang="en-US" dirty="0" smtClean="0"/>
              <a:t> it is often called the </a:t>
            </a:r>
            <a:r>
              <a:rPr lang="en-US" i="1" dirty="0" smtClean="0"/>
              <a:t>Garden of </a:t>
            </a:r>
            <a:r>
              <a:rPr lang="en-US" i="1" dirty="0" err="1" smtClean="0"/>
              <a:t>Mughals</a:t>
            </a:r>
            <a:r>
              <a:rPr lang="en-US" dirty="0" smtClean="0"/>
              <a:t> because of its rich </a:t>
            </a:r>
            <a:r>
              <a:rPr lang="en-US" dirty="0" err="1" smtClean="0"/>
              <a:t>Mughal</a:t>
            </a:r>
            <a:r>
              <a:rPr lang="en-US" dirty="0" smtClean="0"/>
              <a:t> heritage. It successively served as provincial/regional capital of the empires of the </a:t>
            </a:r>
            <a:r>
              <a:rPr lang="en-US" dirty="0" err="1" smtClean="0"/>
              <a:t>Shahi</a:t>
            </a:r>
            <a:r>
              <a:rPr lang="en-US" dirty="0" smtClean="0"/>
              <a:t> kingdoms in the 11th century, the </a:t>
            </a:r>
            <a:r>
              <a:rPr lang="en-US" dirty="0" err="1" smtClean="0"/>
              <a:t>Ghaznavids</a:t>
            </a:r>
            <a:r>
              <a:rPr lang="en-US" dirty="0" smtClean="0"/>
              <a:t> in the 12th century, the </a:t>
            </a:r>
            <a:r>
              <a:rPr lang="en-US" dirty="0" err="1" smtClean="0"/>
              <a:t>Ghurid</a:t>
            </a:r>
            <a:r>
              <a:rPr lang="en-US" dirty="0" smtClean="0"/>
              <a:t> State in the 12th and 13th century, the </a:t>
            </a:r>
            <a:r>
              <a:rPr lang="en-US" dirty="0" err="1" smtClean="0"/>
              <a:t>Mughal</a:t>
            </a:r>
            <a:r>
              <a:rPr lang="en-US" dirty="0" smtClean="0"/>
              <a:t> Empire in the 16th century, the Sikh Empire in the early 19th century, and it was the capital of the Punjab region under the British Raj in the mid 19th and early 20th century. Lahore is often referred to as the cultural heart of Pakistan, as it is the center of Pakistani arts, films and intelligentsia.</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Oriental Rug Merchant</a:t>
            </a:r>
            <a:endParaRPr lang="en-US" dirty="0"/>
          </a:p>
        </p:txBody>
      </p:sp>
      <p:pic>
        <p:nvPicPr>
          <p:cNvPr id="69634" name="Picture 2"/>
          <p:cNvPicPr>
            <a:picLocks noGrp="1" noChangeAspect="1" noChangeArrowheads="1"/>
          </p:cNvPicPr>
          <p:nvPr>
            <p:ph idx="1"/>
          </p:nvPr>
        </p:nvPicPr>
        <p:blipFill>
          <a:blip r:embed="rId2" cstate="print"/>
          <a:srcRect/>
          <a:stretch>
            <a:fillRect/>
          </a:stretch>
        </p:blipFill>
        <p:spPr bwMode="auto">
          <a:xfrm>
            <a:off x="1172230" y="1600200"/>
            <a:ext cx="6793190" cy="4525963"/>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Mughal</a:t>
            </a:r>
            <a:r>
              <a:rPr lang="en-US" dirty="0" smtClean="0"/>
              <a:t> Architecture</a:t>
            </a:r>
            <a:endParaRPr lang="en-US" dirty="0"/>
          </a:p>
        </p:txBody>
      </p:sp>
      <p:pic>
        <p:nvPicPr>
          <p:cNvPr id="70658" name="Picture 2"/>
          <p:cNvPicPr>
            <a:picLocks noGrp="1" noChangeAspect="1" noChangeArrowheads="1"/>
          </p:cNvPicPr>
          <p:nvPr>
            <p:ph idx="1"/>
          </p:nvPr>
        </p:nvPicPr>
        <p:blipFill>
          <a:blip r:embed="rId2" cstate="print"/>
          <a:srcRect/>
          <a:stretch>
            <a:fillRect/>
          </a:stretch>
        </p:blipFill>
        <p:spPr bwMode="auto">
          <a:xfrm>
            <a:off x="1172230" y="1600200"/>
            <a:ext cx="6793190" cy="45259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682" name="Picture 2"/>
          <p:cNvPicPr>
            <a:picLocks noGrp="1" noChangeAspect="1" noChangeArrowheads="1"/>
          </p:cNvPicPr>
          <p:nvPr>
            <p:ph idx="1"/>
          </p:nvPr>
        </p:nvPicPr>
        <p:blipFill>
          <a:blip r:embed="rId2" cstate="print"/>
          <a:srcRect/>
          <a:stretch>
            <a:fillRect/>
          </a:stretch>
        </p:blipFill>
        <p:spPr bwMode="auto">
          <a:xfrm>
            <a:off x="323849" y="247650"/>
            <a:ext cx="7572375" cy="504509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2706" name="Picture 2"/>
          <p:cNvPicPr>
            <a:picLocks noGrp="1" noChangeAspect="1" noChangeArrowheads="1"/>
          </p:cNvPicPr>
          <p:nvPr>
            <p:ph idx="1"/>
          </p:nvPr>
        </p:nvPicPr>
        <p:blipFill>
          <a:blip r:embed="rId2" cstate="print"/>
          <a:srcRect/>
          <a:stretch>
            <a:fillRect/>
          </a:stretch>
        </p:blipFill>
        <p:spPr bwMode="auto">
          <a:xfrm>
            <a:off x="1343025" y="142875"/>
            <a:ext cx="7632045" cy="50848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6018"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0966_slide">
  <a:themeElements>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CCFFCC"/>
        </a:lt1>
        <a:dk2>
          <a:srgbClr val="000000"/>
        </a:dk2>
        <a:lt2>
          <a:srgbClr val="B2B2B2"/>
        </a:lt2>
        <a:accent1>
          <a:srgbClr val="24B224"/>
        </a:accent1>
        <a:accent2>
          <a:srgbClr val="009954"/>
        </a:accent2>
        <a:accent3>
          <a:srgbClr val="E2FFE2"/>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CCFFCC"/>
        </a:lt1>
        <a:dk2>
          <a:srgbClr val="000000"/>
        </a:dk2>
        <a:lt2>
          <a:srgbClr val="B2B2B2"/>
        </a:lt2>
        <a:accent1>
          <a:srgbClr val="7A991F"/>
        </a:accent1>
        <a:accent2>
          <a:srgbClr val="007CA6"/>
        </a:accent2>
        <a:accent3>
          <a:srgbClr val="E2FFE2"/>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CCFFCC"/>
        </a:lt1>
        <a:dk2>
          <a:srgbClr val="000000"/>
        </a:dk2>
        <a:lt2>
          <a:srgbClr val="B2B2B2"/>
        </a:lt2>
        <a:accent1>
          <a:srgbClr val="BF6930"/>
        </a:accent1>
        <a:accent2>
          <a:srgbClr val="1F991F"/>
        </a:accent2>
        <a:accent3>
          <a:srgbClr val="E2FFE2"/>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CCFFCC"/>
        </a:lt1>
        <a:dk2>
          <a:srgbClr val="000000"/>
        </a:dk2>
        <a:lt2>
          <a:srgbClr val="B2B2B2"/>
        </a:lt2>
        <a:accent1>
          <a:srgbClr val="B28F00"/>
        </a:accent1>
        <a:accent2>
          <a:srgbClr val="CC5252"/>
        </a:accent2>
        <a:accent3>
          <a:srgbClr val="E2FFE2"/>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24B224"/>
        </a:accent1>
        <a:accent2>
          <a:srgbClr val="009954"/>
        </a:accent2>
        <a:accent3>
          <a:srgbClr val="FFFFFF"/>
        </a:accent3>
        <a:accent4>
          <a:srgbClr val="000000"/>
        </a:accent4>
        <a:accent5>
          <a:srgbClr val="ACD5AC"/>
        </a:accent5>
        <a:accent6>
          <a:srgbClr val="008A4B"/>
        </a:accent6>
        <a:hlink>
          <a:srgbClr val="198019"/>
        </a:hlink>
        <a:folHlink>
          <a:srgbClr val="00733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7A991F"/>
        </a:accent1>
        <a:accent2>
          <a:srgbClr val="007CA6"/>
        </a:accent2>
        <a:accent3>
          <a:srgbClr val="FFFFFF"/>
        </a:accent3>
        <a:accent4>
          <a:srgbClr val="000000"/>
        </a:accent4>
        <a:accent5>
          <a:srgbClr val="BECAAB"/>
        </a:accent5>
        <a:accent6>
          <a:srgbClr val="007096"/>
        </a:accent6>
        <a:hlink>
          <a:srgbClr val="198019"/>
        </a:hlink>
        <a:folHlink>
          <a:srgbClr val="2E5B99"/>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BF6930"/>
        </a:accent1>
        <a:accent2>
          <a:srgbClr val="1F991F"/>
        </a:accent2>
        <a:accent3>
          <a:srgbClr val="FFFFFF"/>
        </a:accent3>
        <a:accent4>
          <a:srgbClr val="000000"/>
        </a:accent4>
        <a:accent5>
          <a:srgbClr val="DCB9AD"/>
        </a:accent5>
        <a:accent6>
          <a:srgbClr val="1B8A1B"/>
        </a:accent6>
        <a:hlink>
          <a:srgbClr val="A73D73"/>
        </a:hlink>
        <a:folHlink>
          <a:srgbClr val="7C3D9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B28F00"/>
        </a:accent1>
        <a:accent2>
          <a:srgbClr val="CC5252"/>
        </a:accent2>
        <a:accent3>
          <a:srgbClr val="FFFFFF"/>
        </a:accent3>
        <a:accent4>
          <a:srgbClr val="000000"/>
        </a:accent4>
        <a:accent5>
          <a:srgbClr val="D5C6AA"/>
        </a:accent5>
        <a:accent6>
          <a:srgbClr val="B94949"/>
        </a:accent6>
        <a:hlink>
          <a:srgbClr val="5B4BA6"/>
        </a:hlink>
        <a:folHlink>
          <a:srgbClr val="19801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TotalTime>
  <Words>165</Words>
  <Application>Microsoft Office PowerPoint</Application>
  <PresentationFormat>On-screen Show (4:3)</PresentationFormat>
  <Paragraphs>9</Paragraphs>
  <Slides>31</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31</vt:i4>
      </vt:variant>
    </vt:vector>
  </HeadingPairs>
  <TitlesOfParts>
    <vt:vector size="34" baseType="lpstr">
      <vt:lpstr>Arial</vt:lpstr>
      <vt:lpstr>ind_0966_slide</vt:lpstr>
      <vt:lpstr>1_Default Design</vt:lpstr>
      <vt:lpstr>Pakistan - Lahore</vt:lpstr>
      <vt:lpstr>Slide 2</vt:lpstr>
      <vt:lpstr>Climograph</vt:lpstr>
      <vt:lpstr>Background</vt:lpstr>
      <vt:lpstr>Oriental Rug Merchant</vt:lpstr>
      <vt:lpstr>Mughal Architecture</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The modern side of lahore</vt:lpstr>
      <vt:lpstr>Slide 26</vt:lpstr>
      <vt:lpstr>Slide 27</vt:lpstr>
      <vt:lpstr>Slide 28</vt:lpstr>
      <vt:lpstr>Slide 29</vt:lpstr>
      <vt:lpstr>Slide 30</vt:lpstr>
      <vt:lpstr>Slide 31</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Joe</dc:creator>
  <cp:lastModifiedBy>Joe</cp:lastModifiedBy>
  <cp:revision>2</cp:revision>
  <dcterms:created xsi:type="dcterms:W3CDTF">2010-07-12T02:54:18Z</dcterms:created>
  <dcterms:modified xsi:type="dcterms:W3CDTF">2010-07-12T03:41:38Z</dcterms:modified>
</cp:coreProperties>
</file>