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4"/>
  </p:notesMasterIdLst>
  <p:sldIdLst>
    <p:sldId id="256" r:id="rId3"/>
    <p:sldId id="259" r:id="rId4"/>
    <p:sldId id="260" r:id="rId5"/>
    <p:sldId id="261" r:id="rId6"/>
    <p:sldId id="264" r:id="rId7"/>
    <p:sldId id="265" r:id="rId8"/>
    <p:sldId id="262" r:id="rId9"/>
    <p:sldId id="280" r:id="rId10"/>
    <p:sldId id="263" r:id="rId11"/>
    <p:sldId id="274" r:id="rId12"/>
    <p:sldId id="275" r:id="rId13"/>
    <p:sldId id="266" r:id="rId14"/>
    <p:sldId id="279" r:id="rId15"/>
    <p:sldId id="267" r:id="rId16"/>
    <p:sldId id="268" r:id="rId17"/>
    <p:sldId id="270" r:id="rId18"/>
    <p:sldId id="269" r:id="rId19"/>
    <p:sldId id="273" r:id="rId20"/>
    <p:sldId id="281" r:id="rId21"/>
    <p:sldId id="276" r:id="rId22"/>
    <p:sldId id="277" r:id="rId23"/>
    <p:sldId id="271" r:id="rId24"/>
    <p:sldId id="272" r:id="rId25"/>
    <p:sldId id="278" r:id="rId26"/>
    <p:sldId id="282" r:id="rId27"/>
    <p:sldId id="283" r:id="rId28"/>
    <p:sldId id="284" r:id="rId29"/>
    <p:sldId id="285" r:id="rId30"/>
    <p:sldId id="298" r:id="rId31"/>
    <p:sldId id="286" r:id="rId32"/>
    <p:sldId id="297" r:id="rId33"/>
    <p:sldId id="287" r:id="rId34"/>
    <p:sldId id="296" r:id="rId35"/>
    <p:sldId id="288" r:id="rId36"/>
    <p:sldId id="295" r:id="rId37"/>
    <p:sldId id="289" r:id="rId38"/>
    <p:sldId id="290" r:id="rId39"/>
    <p:sldId id="291" r:id="rId40"/>
    <p:sldId id="293" r:id="rId41"/>
    <p:sldId id="294" r:id="rId42"/>
    <p:sldId id="292"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p:cViewPr varScale="1">
        <p:scale>
          <a:sx n="54" d="100"/>
          <a:sy n="54"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92752F5-DA25-4EC3-893A-D2041EC44371}" type="slidenum">
              <a:rPr lang="en-US"/>
              <a:pPr/>
              <a:t>‹#›</a:t>
            </a:fld>
            <a:endParaRPr lang="en-US"/>
          </a:p>
        </p:txBody>
      </p:sp>
    </p:spTree>
    <p:extLst>
      <p:ext uri="{BB962C8B-B14F-4D97-AF65-F5344CB8AC3E}">
        <p14:creationId xmlns:p14="http://schemas.microsoft.com/office/powerpoint/2010/main" val="42394440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109AE3AF-1D07-459D-9CEE-95FDF01CA7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B9C341-7E33-4D4D-BF41-7E6863376A5C}" type="slidenum">
              <a:rPr lang="en-US"/>
              <a:pPr/>
              <a:t>‹#›</a:t>
            </a:fld>
            <a:endParaRPr lang="en-US"/>
          </a:p>
        </p:txBody>
      </p:sp>
    </p:spTree>
    <p:extLst>
      <p:ext uri="{BB962C8B-B14F-4D97-AF65-F5344CB8AC3E}">
        <p14:creationId xmlns:p14="http://schemas.microsoft.com/office/powerpoint/2010/main" val="22332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8315C2-2BB6-48B7-9317-340578580834}" type="slidenum">
              <a:rPr lang="en-US"/>
              <a:pPr/>
              <a:t>‹#›</a:t>
            </a:fld>
            <a:endParaRPr lang="en-US"/>
          </a:p>
        </p:txBody>
      </p:sp>
    </p:spTree>
    <p:extLst>
      <p:ext uri="{BB962C8B-B14F-4D97-AF65-F5344CB8AC3E}">
        <p14:creationId xmlns:p14="http://schemas.microsoft.com/office/powerpoint/2010/main" val="3128574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713AB3A3-AAFE-4BC7-B926-84D2516C90F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52956F-7861-48D1-AF91-6D22948BA3B1}" type="slidenum">
              <a:rPr lang="en-US"/>
              <a:pPr/>
              <a:t>‹#›</a:t>
            </a:fld>
            <a:endParaRPr lang="en-US"/>
          </a:p>
        </p:txBody>
      </p:sp>
    </p:spTree>
    <p:extLst>
      <p:ext uri="{BB962C8B-B14F-4D97-AF65-F5344CB8AC3E}">
        <p14:creationId xmlns:p14="http://schemas.microsoft.com/office/powerpoint/2010/main" val="76768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E9C25C-D53B-4959-B902-C4E45FD49A8A}" type="slidenum">
              <a:rPr lang="en-US"/>
              <a:pPr/>
              <a:t>‹#›</a:t>
            </a:fld>
            <a:endParaRPr lang="en-US"/>
          </a:p>
        </p:txBody>
      </p:sp>
    </p:spTree>
    <p:extLst>
      <p:ext uri="{BB962C8B-B14F-4D97-AF65-F5344CB8AC3E}">
        <p14:creationId xmlns:p14="http://schemas.microsoft.com/office/powerpoint/2010/main" val="1681345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C955EB-D58D-437F-93E0-429C259806B6}" type="slidenum">
              <a:rPr lang="en-US"/>
              <a:pPr/>
              <a:t>‹#›</a:t>
            </a:fld>
            <a:endParaRPr lang="en-US"/>
          </a:p>
        </p:txBody>
      </p:sp>
    </p:spTree>
    <p:extLst>
      <p:ext uri="{BB962C8B-B14F-4D97-AF65-F5344CB8AC3E}">
        <p14:creationId xmlns:p14="http://schemas.microsoft.com/office/powerpoint/2010/main" val="69806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2560CC3-E2B0-4A4C-8AF0-73600813EF6D}" type="slidenum">
              <a:rPr lang="en-US"/>
              <a:pPr/>
              <a:t>‹#›</a:t>
            </a:fld>
            <a:endParaRPr lang="en-US"/>
          </a:p>
        </p:txBody>
      </p:sp>
    </p:spTree>
    <p:extLst>
      <p:ext uri="{BB962C8B-B14F-4D97-AF65-F5344CB8AC3E}">
        <p14:creationId xmlns:p14="http://schemas.microsoft.com/office/powerpoint/2010/main" val="278706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3E44FEE-EB68-4167-9DBB-255BDC6C3A8D}" type="slidenum">
              <a:rPr lang="en-US"/>
              <a:pPr/>
              <a:t>‹#›</a:t>
            </a:fld>
            <a:endParaRPr lang="en-US"/>
          </a:p>
        </p:txBody>
      </p:sp>
    </p:spTree>
    <p:extLst>
      <p:ext uri="{BB962C8B-B14F-4D97-AF65-F5344CB8AC3E}">
        <p14:creationId xmlns:p14="http://schemas.microsoft.com/office/powerpoint/2010/main" val="2686866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2F29789-03A6-433C-8202-5C3D716C5228}" type="slidenum">
              <a:rPr lang="en-US"/>
              <a:pPr/>
              <a:t>‹#›</a:t>
            </a:fld>
            <a:endParaRPr lang="en-US"/>
          </a:p>
        </p:txBody>
      </p:sp>
    </p:spTree>
    <p:extLst>
      <p:ext uri="{BB962C8B-B14F-4D97-AF65-F5344CB8AC3E}">
        <p14:creationId xmlns:p14="http://schemas.microsoft.com/office/powerpoint/2010/main" val="3966404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67E445-BEF6-408C-BF39-8ED732492D2A}" type="slidenum">
              <a:rPr lang="en-US"/>
              <a:pPr/>
              <a:t>‹#›</a:t>
            </a:fld>
            <a:endParaRPr lang="en-US"/>
          </a:p>
        </p:txBody>
      </p:sp>
    </p:spTree>
    <p:extLst>
      <p:ext uri="{BB962C8B-B14F-4D97-AF65-F5344CB8AC3E}">
        <p14:creationId xmlns:p14="http://schemas.microsoft.com/office/powerpoint/2010/main" val="191985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3D0942-ED08-4049-8425-E35841B3BC69}" type="slidenum">
              <a:rPr lang="en-US"/>
              <a:pPr/>
              <a:t>‹#›</a:t>
            </a:fld>
            <a:endParaRPr lang="en-US"/>
          </a:p>
        </p:txBody>
      </p:sp>
    </p:spTree>
    <p:extLst>
      <p:ext uri="{BB962C8B-B14F-4D97-AF65-F5344CB8AC3E}">
        <p14:creationId xmlns:p14="http://schemas.microsoft.com/office/powerpoint/2010/main" val="1536853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A79DC1-8672-43B5-886D-61F313F9D6EE}" type="slidenum">
              <a:rPr lang="en-US"/>
              <a:pPr/>
              <a:t>‹#›</a:t>
            </a:fld>
            <a:endParaRPr lang="en-US"/>
          </a:p>
        </p:txBody>
      </p:sp>
    </p:spTree>
    <p:extLst>
      <p:ext uri="{BB962C8B-B14F-4D97-AF65-F5344CB8AC3E}">
        <p14:creationId xmlns:p14="http://schemas.microsoft.com/office/powerpoint/2010/main" val="3531220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CAECDA-F1DD-4650-B4FC-E3E777FBA0F3}" type="slidenum">
              <a:rPr lang="en-US"/>
              <a:pPr/>
              <a:t>‹#›</a:t>
            </a:fld>
            <a:endParaRPr lang="en-US"/>
          </a:p>
        </p:txBody>
      </p:sp>
    </p:spTree>
    <p:extLst>
      <p:ext uri="{BB962C8B-B14F-4D97-AF65-F5344CB8AC3E}">
        <p14:creationId xmlns:p14="http://schemas.microsoft.com/office/powerpoint/2010/main" val="2319247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138395-D2E4-4A9B-AB5C-4AA5D082B82F}" type="slidenum">
              <a:rPr lang="en-US"/>
              <a:pPr/>
              <a:t>‹#›</a:t>
            </a:fld>
            <a:endParaRPr lang="en-US"/>
          </a:p>
        </p:txBody>
      </p:sp>
    </p:spTree>
    <p:extLst>
      <p:ext uri="{BB962C8B-B14F-4D97-AF65-F5344CB8AC3E}">
        <p14:creationId xmlns:p14="http://schemas.microsoft.com/office/powerpoint/2010/main" val="35686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2B5FB-C8DE-41D6-8B83-456E7F729A35}" type="slidenum">
              <a:rPr lang="en-US"/>
              <a:pPr/>
              <a:t>‹#›</a:t>
            </a:fld>
            <a:endParaRPr lang="en-US"/>
          </a:p>
        </p:txBody>
      </p:sp>
    </p:spTree>
    <p:extLst>
      <p:ext uri="{BB962C8B-B14F-4D97-AF65-F5344CB8AC3E}">
        <p14:creationId xmlns:p14="http://schemas.microsoft.com/office/powerpoint/2010/main" val="154757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869E8C-8D93-43CA-B576-86AE5498438E}" type="slidenum">
              <a:rPr lang="en-US"/>
              <a:pPr/>
              <a:t>‹#›</a:t>
            </a:fld>
            <a:endParaRPr lang="en-US"/>
          </a:p>
        </p:txBody>
      </p:sp>
    </p:spTree>
    <p:extLst>
      <p:ext uri="{BB962C8B-B14F-4D97-AF65-F5344CB8AC3E}">
        <p14:creationId xmlns:p14="http://schemas.microsoft.com/office/powerpoint/2010/main" val="239162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8EFF37C-E5EE-447C-8B66-52B18F1294EB}" type="slidenum">
              <a:rPr lang="en-US"/>
              <a:pPr/>
              <a:t>‹#›</a:t>
            </a:fld>
            <a:endParaRPr lang="en-US"/>
          </a:p>
        </p:txBody>
      </p:sp>
    </p:spTree>
    <p:extLst>
      <p:ext uri="{BB962C8B-B14F-4D97-AF65-F5344CB8AC3E}">
        <p14:creationId xmlns:p14="http://schemas.microsoft.com/office/powerpoint/2010/main" val="20202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CBCA287-E18B-40C4-B9B3-FA7F8DD2D9D3}" type="slidenum">
              <a:rPr lang="en-US"/>
              <a:pPr/>
              <a:t>‹#›</a:t>
            </a:fld>
            <a:endParaRPr lang="en-US"/>
          </a:p>
        </p:txBody>
      </p:sp>
    </p:spTree>
    <p:extLst>
      <p:ext uri="{BB962C8B-B14F-4D97-AF65-F5344CB8AC3E}">
        <p14:creationId xmlns:p14="http://schemas.microsoft.com/office/powerpoint/2010/main" val="141011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68505E-19B1-4D51-8E54-FBD4C91572E7}" type="slidenum">
              <a:rPr lang="en-US"/>
              <a:pPr/>
              <a:t>‹#›</a:t>
            </a:fld>
            <a:endParaRPr lang="en-US"/>
          </a:p>
        </p:txBody>
      </p:sp>
    </p:spTree>
    <p:extLst>
      <p:ext uri="{BB962C8B-B14F-4D97-AF65-F5344CB8AC3E}">
        <p14:creationId xmlns:p14="http://schemas.microsoft.com/office/powerpoint/2010/main" val="3329302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13E8D7-5E35-4E4C-BBB6-1EB5591257B4}" type="slidenum">
              <a:rPr lang="en-US"/>
              <a:pPr/>
              <a:t>‹#›</a:t>
            </a:fld>
            <a:endParaRPr lang="en-US"/>
          </a:p>
        </p:txBody>
      </p:sp>
    </p:spTree>
    <p:extLst>
      <p:ext uri="{BB962C8B-B14F-4D97-AF65-F5344CB8AC3E}">
        <p14:creationId xmlns:p14="http://schemas.microsoft.com/office/powerpoint/2010/main" val="117041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741264C-FCD8-4733-8C3B-F854A98EE280}" type="slidenum">
              <a:rPr lang="en-US"/>
              <a:pPr/>
              <a:t>‹#›</a:t>
            </a:fld>
            <a:endParaRPr lang="en-US"/>
          </a:p>
        </p:txBody>
      </p:sp>
    </p:spTree>
    <p:extLst>
      <p:ext uri="{BB962C8B-B14F-4D97-AF65-F5344CB8AC3E}">
        <p14:creationId xmlns:p14="http://schemas.microsoft.com/office/powerpoint/2010/main" val="376872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1319DF7-2F7E-4793-8A62-530A9C961B9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0BBCC29-2C95-4DCC-8140-15E6C4E1681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p:txBody>
          <a:bodyPr/>
          <a:lstStyle/>
          <a:p>
            <a:r>
              <a:rPr lang="en-US" sz="4000" b="1" dirty="0" smtClean="0">
                <a:effectLst>
                  <a:outerShdw blurRad="38100" dist="38100" dir="2700000" algn="tl">
                    <a:srgbClr val="000000">
                      <a:alpha val="43137"/>
                    </a:srgbClr>
                  </a:outerShdw>
                </a:effectLst>
              </a:rPr>
              <a:t>Bhutan</a:t>
            </a:r>
            <a:endParaRPr lang="en-US" sz="4000" b="1" dirty="0">
              <a:effectLst>
                <a:outerShdw blurRad="38100" dist="38100" dir="2700000" algn="tl">
                  <a:srgbClr val="000000">
                    <a:alpha val="43137"/>
                  </a:srgbClr>
                </a:outerShdw>
              </a:effectLst>
            </a:endParaRPr>
          </a:p>
        </p:txBody>
      </p:sp>
      <p:sp>
        <p:nvSpPr>
          <p:cNvPr id="54275"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err="1" smtClean="0"/>
              <a:t>Punakha</a:t>
            </a:r>
            <a:r>
              <a:rPr lang="en-US" dirty="0" smtClean="0"/>
              <a:t> </a:t>
            </a:r>
            <a:r>
              <a:rPr lang="en-US" dirty="0" err="1" smtClean="0"/>
              <a:t>Dzong</a:t>
            </a:r>
            <a:endParaRPr lang="en-US" dirty="0"/>
          </a:p>
        </p:txBody>
      </p:sp>
      <p:sp>
        <p:nvSpPr>
          <p:cNvPr id="3" name="Content Placeholder 2"/>
          <p:cNvSpPr>
            <a:spLocks noGrp="1"/>
          </p:cNvSpPr>
          <p:nvPr>
            <p:ph idx="1"/>
          </p:nvPr>
        </p:nvSpPr>
        <p:spPr/>
        <p:txBody>
          <a:bodyPr/>
          <a:lstStyle/>
          <a:p>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8609"/>
            <a:ext cx="9144000" cy="538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142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5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944562"/>
          </a:xfrm>
        </p:spPr>
        <p:txBody>
          <a:bodyPr/>
          <a:lstStyle/>
          <a:p>
            <a:r>
              <a:rPr lang="en-US" b="1" dirty="0" err="1" smtClean="0"/>
              <a:t>Punakha</a:t>
            </a:r>
            <a:r>
              <a:rPr lang="en-US" b="1" dirty="0" smtClean="0"/>
              <a:t> </a:t>
            </a:r>
            <a:r>
              <a:rPr lang="en-US" b="1" dirty="0" err="1" smtClean="0"/>
              <a:t>Dzong</a:t>
            </a:r>
            <a:r>
              <a:rPr lang="en-US" b="1" dirty="0" smtClean="0"/>
              <a:t> </a:t>
            </a:r>
            <a:endParaRPr lang="en-US" b="1" dirty="0"/>
          </a:p>
        </p:txBody>
      </p:sp>
    </p:spTree>
    <p:extLst>
      <p:ext uri="{BB962C8B-B14F-4D97-AF65-F5344CB8AC3E}">
        <p14:creationId xmlns:p14="http://schemas.microsoft.com/office/powerpoint/2010/main" val="416679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8" y="193431"/>
            <a:ext cx="9144001" cy="640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Jacaranda  trees in Bhutan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577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11"/>
          <a:stretch/>
        </p:blipFill>
        <p:spPr bwMode="auto">
          <a:xfrm>
            <a:off x="0" y="-118"/>
            <a:ext cx="9144000" cy="685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14600" y="0"/>
            <a:ext cx="5106987" cy="679938"/>
          </a:xfrm>
        </p:spPr>
        <p:txBody>
          <a:bodyPr/>
          <a:lstStyle/>
          <a:p>
            <a:r>
              <a:rPr lang="en-US" dirty="0" smtClean="0"/>
              <a:t>National Memorial </a:t>
            </a:r>
            <a:r>
              <a:rPr lang="en-US" dirty="0" err="1" smtClean="0"/>
              <a:t>Chorten</a:t>
            </a:r>
            <a:endParaRPr lang="en-US" dirty="0"/>
          </a:p>
        </p:txBody>
      </p:sp>
    </p:spTree>
    <p:extLst>
      <p:ext uri="{BB962C8B-B14F-4D97-AF65-F5344CB8AC3E}">
        <p14:creationId xmlns:p14="http://schemas.microsoft.com/office/powerpoint/2010/main" val="2773782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85" y="0"/>
            <a:ext cx="8226425" cy="1143000"/>
          </a:xfrm>
        </p:spPr>
        <p:txBody>
          <a:bodyPr/>
          <a:lstStyle/>
          <a:p>
            <a:r>
              <a:rPr lang="en-US" dirty="0" smtClean="0">
                <a:solidFill>
                  <a:schemeClr val="bg2"/>
                </a:solidFill>
              </a:rPr>
              <a:t>Terraced farming in the </a:t>
            </a:r>
            <a:r>
              <a:rPr lang="en-US" dirty="0" err="1" smtClean="0">
                <a:solidFill>
                  <a:schemeClr val="bg2"/>
                </a:solidFill>
              </a:rPr>
              <a:t>Punakha</a:t>
            </a:r>
            <a:r>
              <a:rPr lang="en-US" dirty="0" smtClean="0">
                <a:solidFill>
                  <a:schemeClr val="bg2"/>
                </a:solidFill>
              </a:rPr>
              <a:t> valley</a:t>
            </a:r>
            <a:endParaRPr lang="en-US" dirty="0">
              <a:solidFill>
                <a:schemeClr val="bg2"/>
              </a:solidFill>
            </a:endParaRPr>
          </a:p>
        </p:txBody>
      </p:sp>
    </p:spTree>
    <p:extLst>
      <p:ext uri="{BB962C8B-B14F-4D97-AF65-F5344CB8AC3E}">
        <p14:creationId xmlns:p14="http://schemas.microsoft.com/office/powerpoint/2010/main" val="201902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59"/>
          <a:stretch/>
        </p:blipFill>
        <p:spPr bwMode="auto">
          <a:xfrm>
            <a:off x="35169" y="17585"/>
            <a:ext cx="9108831" cy="684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868362"/>
          </a:xfrm>
        </p:spPr>
        <p:txBody>
          <a:bodyPr/>
          <a:lstStyle/>
          <a:p>
            <a:r>
              <a:rPr lang="en-US" b="1" dirty="0" err="1" smtClean="0">
                <a:solidFill>
                  <a:schemeClr val="bg2"/>
                </a:solidFill>
              </a:rPr>
              <a:t>Haa</a:t>
            </a:r>
            <a:r>
              <a:rPr lang="en-US" b="1" dirty="0" smtClean="0">
                <a:solidFill>
                  <a:schemeClr val="bg2"/>
                </a:solidFill>
              </a:rPr>
              <a:t> Valley in Bhutan</a:t>
            </a:r>
            <a:endParaRPr lang="en-US" b="1" dirty="0">
              <a:solidFill>
                <a:schemeClr val="bg2"/>
              </a:solidFill>
            </a:endParaRPr>
          </a:p>
        </p:txBody>
      </p:sp>
    </p:spTree>
    <p:extLst>
      <p:ext uri="{BB962C8B-B14F-4D97-AF65-F5344CB8AC3E}">
        <p14:creationId xmlns:p14="http://schemas.microsoft.com/office/powerpoint/2010/main" val="17159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345489"/>
              </p:ext>
            </p:extLst>
          </p:nvPr>
        </p:nvGraphicFramePr>
        <p:xfrm>
          <a:off x="1981200" y="2133600"/>
          <a:ext cx="5484576" cy="3009741"/>
        </p:xfrm>
        <a:graphic>
          <a:graphicData uri="http://schemas.openxmlformats.org/drawingml/2006/table">
            <a:tbl>
              <a:tblPr/>
              <a:tblGrid>
                <a:gridCol w="1014339"/>
                <a:gridCol w="1119262"/>
                <a:gridCol w="1322297"/>
                <a:gridCol w="1014339"/>
                <a:gridCol w="1014339"/>
              </a:tblGrid>
              <a:tr h="523433">
                <a:tc gridSpan="5">
                  <a:txBody>
                    <a:bodyPr/>
                    <a:lstStyle/>
                    <a:p>
                      <a:r>
                        <a:rPr lang="en-US" dirty="0">
                          <a:solidFill>
                            <a:schemeClr val="bg2"/>
                          </a:solidFill>
                        </a:rPr>
                        <a:t>Religions of Bhutan</a:t>
                      </a:r>
                    </a:p>
                  </a:txBody>
                  <a:tcPr anchor="ctr">
                    <a:lnL>
                      <a:noFill/>
                    </a:lnL>
                    <a:lnR>
                      <a:noFill/>
                    </a:lnR>
                    <a:lnT>
                      <a:noFill/>
                    </a:lnT>
                    <a:lnB>
                      <a:noFill/>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6009">
                <a:tc>
                  <a:txBody>
                    <a:bodyPr/>
                    <a:lstStyle/>
                    <a:p>
                      <a:r>
                        <a:rPr lang="en-US" sz="2000" dirty="0">
                          <a:solidFill>
                            <a:schemeClr val="bg2"/>
                          </a:solidFill>
                          <a:effectLst/>
                        </a:rPr>
                        <a:t>religion</a:t>
                      </a:r>
                    </a:p>
                  </a:txBody>
                  <a:tcPr marL="38100" marR="38100" anchor="ctr">
                    <a:lnL>
                      <a:noFill/>
                    </a:lnL>
                    <a:lnR>
                      <a:noFill/>
                    </a:lnR>
                    <a:lnT>
                      <a:noFill/>
                    </a:lnT>
                    <a:lnB>
                      <a:noFill/>
                    </a:lnB>
                    <a:solidFill>
                      <a:schemeClr val="tx1"/>
                    </a:solidFill>
                  </a:tcPr>
                </a:tc>
                <a:tc>
                  <a:txBody>
                    <a:bodyPr/>
                    <a:lstStyle/>
                    <a:p>
                      <a:pPr algn="r"/>
                      <a:endParaRPr lang="en-US" dirty="0">
                        <a:effectLst/>
                      </a:endParaRPr>
                    </a:p>
                  </a:txBody>
                  <a:tcPr marL="38100" marR="38100" anchor="ctr">
                    <a:lnL>
                      <a:noFill/>
                    </a:lnL>
                    <a:lnR>
                      <a:noFill/>
                    </a:lnR>
                    <a:lnT>
                      <a:noFill/>
                    </a:lnT>
                    <a:lnB>
                      <a:noFill/>
                    </a:lnB>
                    <a:solidFill>
                      <a:schemeClr val="tx1"/>
                    </a:solidFill>
                  </a:tcPr>
                </a:tc>
                <a:tc>
                  <a:txBody>
                    <a:bodyPr/>
                    <a:lstStyle/>
                    <a:p>
                      <a:endParaRPr lang="en-US" dirty="0">
                        <a:effectLst/>
                      </a:endParaRPr>
                    </a:p>
                  </a:txBody>
                  <a:tcPr anchor="ctr">
                    <a:lnL>
                      <a:noFill/>
                    </a:lnL>
                    <a:lnR>
                      <a:noFill/>
                    </a:lnR>
                    <a:lnT>
                      <a:noFill/>
                    </a:lnT>
                    <a:lnB>
                      <a:noFill/>
                    </a:lnB>
                    <a:solidFill>
                      <a:schemeClr val="tx1"/>
                    </a:solidFill>
                  </a:tcPr>
                </a:tc>
                <a:tc>
                  <a:txBody>
                    <a:bodyPr/>
                    <a:lstStyle/>
                    <a:p>
                      <a:pPr algn="r"/>
                      <a:r>
                        <a:rPr lang="en-US" sz="2000" dirty="0">
                          <a:solidFill>
                            <a:schemeClr val="bg2"/>
                          </a:solidFill>
                          <a:effectLst/>
                        </a:rPr>
                        <a:t>percent</a:t>
                      </a:r>
                      <a:endParaRPr lang="en-US" dirty="0">
                        <a:solidFill>
                          <a:schemeClr val="bg2"/>
                        </a:solidFill>
                        <a:effectLst/>
                      </a:endParaRPr>
                    </a:p>
                  </a:txBody>
                  <a:tcPr marL="38100" marR="38100" anchor="ctr">
                    <a:lnL>
                      <a:noFill/>
                    </a:lnL>
                    <a:lnR>
                      <a:noFill/>
                    </a:lnR>
                    <a:lnT>
                      <a:noFill/>
                    </a:lnT>
                    <a:lnB>
                      <a:noFill/>
                    </a:lnB>
                    <a:solidFill>
                      <a:schemeClr val="tx1"/>
                    </a:solidFill>
                  </a:tcPr>
                </a:tc>
                <a:tc>
                  <a:txBody>
                    <a:bodyPr/>
                    <a:lstStyle/>
                    <a:p>
                      <a:pPr algn="r"/>
                      <a:endParaRPr lang="en-US" dirty="0">
                        <a:effectLst/>
                      </a:endParaRPr>
                    </a:p>
                  </a:txBody>
                  <a:tcPr marL="38100" marR="38100" anchor="ctr">
                    <a:lnL>
                      <a:noFill/>
                    </a:lnL>
                    <a:lnR>
                      <a:noFill/>
                    </a:lnR>
                    <a:lnT>
                      <a:noFill/>
                    </a:lnT>
                    <a:lnB>
                      <a:noFill/>
                    </a:lnB>
                    <a:solidFill>
                      <a:schemeClr val="tx1"/>
                    </a:solidFill>
                  </a:tcPr>
                </a:tc>
              </a:tr>
              <a:tr h="523433">
                <a:tc gridSpan="2">
                  <a:txBody>
                    <a:bodyPr/>
                    <a:lstStyle/>
                    <a:p>
                      <a:r>
                        <a:rPr lang="en-US" sz="2000" dirty="0">
                          <a:solidFill>
                            <a:schemeClr val="bg2"/>
                          </a:solidFill>
                          <a:effectLst/>
                        </a:rPr>
                        <a:t>Buddhism</a:t>
                      </a:r>
                    </a:p>
                  </a:txBody>
                  <a:tcPr anchor="ctr">
                    <a:lnL>
                      <a:noFill/>
                    </a:lnL>
                    <a:lnR w="9525" cap="flat" cmpd="sng" algn="ctr">
                      <a:solidFill>
                        <a:srgbClr val="C0C0C0"/>
                      </a:solidFill>
                      <a:prstDash val="solid"/>
                      <a:round/>
                      <a:headEnd type="none" w="med" len="med"/>
                      <a:tailEnd type="none" w="med" len="med"/>
                    </a:lnR>
                    <a:lnT>
                      <a:noFill/>
                    </a:lnT>
                    <a:lnB>
                      <a:noFill/>
                    </a:lnB>
                    <a:solidFill>
                      <a:schemeClr val="tx1"/>
                    </a:solidFill>
                  </a:tcPr>
                </a:tc>
                <a:tc hMerge="1">
                  <a:txBody>
                    <a:bodyPr/>
                    <a:lstStyle/>
                    <a:p>
                      <a:endParaRPr lang="en-US"/>
                    </a:p>
                  </a:txBody>
                  <a:tcPr/>
                </a:tc>
                <a:tc>
                  <a:txBody>
                    <a:bodyPr/>
                    <a:lstStyle/>
                    <a:p>
                      <a:r>
                        <a:rPr lang="en-US">
                          <a:effectLst/>
                        </a:rPr>
                        <a:t>  </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a:noFill/>
                    </a:lnT>
                    <a:lnB>
                      <a:noFill/>
                    </a:lnB>
                    <a:solidFill>
                      <a:schemeClr val="tx1"/>
                    </a:solidFill>
                  </a:tcPr>
                </a:tc>
                <a:tc gridSpan="2">
                  <a:txBody>
                    <a:bodyPr/>
                    <a:lstStyle/>
                    <a:p>
                      <a:pPr algn="r"/>
                      <a:r>
                        <a:rPr lang="en-US" sz="2000" dirty="0">
                          <a:solidFill>
                            <a:schemeClr val="bg2"/>
                          </a:solidFill>
                          <a:effectLst/>
                        </a:rPr>
                        <a:t>75%</a:t>
                      </a:r>
                    </a:p>
                  </a:txBody>
                  <a:tcPr anchor="ctr">
                    <a:lnL w="9525" cap="flat" cmpd="sng" algn="ctr">
                      <a:solidFill>
                        <a:srgbClr val="C0C0C0"/>
                      </a:solidFill>
                      <a:prstDash val="solid"/>
                      <a:round/>
                      <a:headEnd type="none" w="med" len="med"/>
                      <a:tailEnd type="none" w="med" len="med"/>
                    </a:lnL>
                    <a:lnR>
                      <a:noFill/>
                    </a:lnR>
                    <a:lnT>
                      <a:noFill/>
                    </a:lnT>
                    <a:lnB>
                      <a:noFill/>
                    </a:lnB>
                    <a:solidFill>
                      <a:schemeClr val="tx1"/>
                    </a:solidFill>
                  </a:tcPr>
                </a:tc>
                <a:tc hMerge="1">
                  <a:txBody>
                    <a:bodyPr/>
                    <a:lstStyle/>
                    <a:p>
                      <a:endParaRPr lang="en-US"/>
                    </a:p>
                  </a:txBody>
                  <a:tcPr/>
                </a:tc>
              </a:tr>
              <a:tr h="523433">
                <a:tc gridSpan="2">
                  <a:txBody>
                    <a:bodyPr/>
                    <a:lstStyle/>
                    <a:p>
                      <a:r>
                        <a:rPr lang="en-US" sz="2000" dirty="0">
                          <a:solidFill>
                            <a:schemeClr val="bg2"/>
                          </a:solidFill>
                          <a:effectLst/>
                        </a:rPr>
                        <a:t>Hinduism</a:t>
                      </a:r>
                    </a:p>
                  </a:txBody>
                  <a:tcPr anchor="ctr">
                    <a:lnL>
                      <a:noFill/>
                    </a:lnL>
                    <a:lnR w="9525" cap="flat" cmpd="sng" algn="ctr">
                      <a:solidFill>
                        <a:srgbClr val="C0C0C0"/>
                      </a:solidFill>
                      <a:prstDash val="solid"/>
                      <a:round/>
                      <a:headEnd type="none" w="med" len="med"/>
                      <a:tailEnd type="none" w="med" len="med"/>
                    </a:lnR>
                    <a:lnT>
                      <a:noFill/>
                    </a:lnT>
                    <a:lnB>
                      <a:noFill/>
                    </a:lnB>
                    <a:solidFill>
                      <a:schemeClr val="tx1"/>
                    </a:solidFill>
                  </a:tcPr>
                </a:tc>
                <a:tc hMerge="1">
                  <a:txBody>
                    <a:bodyPr/>
                    <a:lstStyle/>
                    <a:p>
                      <a:endParaRPr lang="en-US"/>
                    </a:p>
                  </a:txBody>
                  <a:tcPr/>
                </a:tc>
                <a:tc>
                  <a:txBody>
                    <a:bodyPr/>
                    <a:lstStyle/>
                    <a:p>
                      <a:r>
                        <a:rPr lang="en-US" dirty="0">
                          <a:effectLst/>
                        </a:rPr>
                        <a:t>  </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a:noFill/>
                    </a:lnT>
                    <a:lnB>
                      <a:noFill/>
                    </a:lnB>
                    <a:solidFill>
                      <a:schemeClr val="tx1"/>
                    </a:solidFill>
                  </a:tcPr>
                </a:tc>
                <a:tc gridSpan="2">
                  <a:txBody>
                    <a:bodyPr/>
                    <a:lstStyle/>
                    <a:p>
                      <a:pPr algn="r"/>
                      <a:r>
                        <a:rPr lang="en-US" sz="2000" dirty="0">
                          <a:solidFill>
                            <a:schemeClr val="bg2"/>
                          </a:solidFill>
                          <a:effectLst/>
                        </a:rPr>
                        <a:t>24%</a:t>
                      </a:r>
                    </a:p>
                  </a:txBody>
                  <a:tcPr anchor="ctr">
                    <a:lnL w="9525" cap="flat" cmpd="sng" algn="ctr">
                      <a:solidFill>
                        <a:srgbClr val="C0C0C0"/>
                      </a:solidFill>
                      <a:prstDash val="solid"/>
                      <a:round/>
                      <a:headEnd type="none" w="med" len="med"/>
                      <a:tailEnd type="none" w="med" len="med"/>
                    </a:lnL>
                    <a:lnR>
                      <a:noFill/>
                    </a:lnR>
                    <a:lnT>
                      <a:noFill/>
                    </a:lnT>
                    <a:lnB>
                      <a:noFill/>
                    </a:lnB>
                    <a:solidFill>
                      <a:schemeClr val="tx1"/>
                    </a:solidFill>
                  </a:tcPr>
                </a:tc>
                <a:tc hMerge="1">
                  <a:txBody>
                    <a:bodyPr/>
                    <a:lstStyle/>
                    <a:p>
                      <a:endParaRPr lang="en-US"/>
                    </a:p>
                  </a:txBody>
                  <a:tcPr/>
                </a:tc>
              </a:tr>
              <a:tr h="523433">
                <a:tc gridSpan="2">
                  <a:txBody>
                    <a:bodyPr/>
                    <a:lstStyle/>
                    <a:p>
                      <a:r>
                        <a:rPr lang="en-US" sz="2000" dirty="0">
                          <a:solidFill>
                            <a:schemeClr val="bg2"/>
                          </a:solidFill>
                          <a:effectLst/>
                        </a:rPr>
                        <a:t>Others</a:t>
                      </a:r>
                    </a:p>
                  </a:txBody>
                  <a:tcPr anchor="ctr">
                    <a:lnL>
                      <a:noFill/>
                    </a:lnL>
                    <a:lnR w="9525" cap="flat" cmpd="sng" algn="ctr">
                      <a:solidFill>
                        <a:srgbClr val="C0C0C0"/>
                      </a:solidFill>
                      <a:prstDash val="solid"/>
                      <a:round/>
                      <a:headEnd type="none" w="med" len="med"/>
                      <a:tailEnd type="none" w="med" len="med"/>
                    </a:lnR>
                    <a:lnT>
                      <a:noFill/>
                    </a:lnT>
                    <a:lnB>
                      <a:noFill/>
                    </a:lnB>
                    <a:solidFill>
                      <a:schemeClr val="tx1"/>
                    </a:solidFill>
                  </a:tcPr>
                </a:tc>
                <a:tc hMerge="1">
                  <a:txBody>
                    <a:bodyPr/>
                    <a:lstStyle/>
                    <a:p>
                      <a:endParaRPr lang="en-US"/>
                    </a:p>
                  </a:txBody>
                  <a:tcPr/>
                </a:tc>
                <a:tc>
                  <a:txBody>
                    <a:bodyPr/>
                    <a:lstStyle/>
                    <a:p>
                      <a:r>
                        <a:rPr lang="en-US">
                          <a:effectLst/>
                        </a:rPr>
                        <a:t>  </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a:noFill/>
                    </a:lnT>
                    <a:lnB>
                      <a:noFill/>
                    </a:lnB>
                    <a:solidFill>
                      <a:schemeClr val="tx1"/>
                    </a:solidFill>
                  </a:tcPr>
                </a:tc>
                <a:tc gridSpan="2">
                  <a:txBody>
                    <a:bodyPr/>
                    <a:lstStyle/>
                    <a:p>
                      <a:pPr algn="r"/>
                      <a:r>
                        <a:rPr lang="en-US" sz="2000" dirty="0">
                          <a:solidFill>
                            <a:schemeClr val="bg2"/>
                          </a:solidFill>
                          <a:effectLst/>
                        </a:rPr>
                        <a:t>1%</a:t>
                      </a:r>
                    </a:p>
                  </a:txBody>
                  <a:tcPr anchor="ctr">
                    <a:lnL w="9525" cap="flat" cmpd="sng" algn="ctr">
                      <a:solidFill>
                        <a:srgbClr val="C0C0C0"/>
                      </a:solidFill>
                      <a:prstDash val="solid"/>
                      <a:round/>
                      <a:headEnd type="none" w="med" len="med"/>
                      <a:tailEnd type="none" w="med" len="med"/>
                    </a:lnL>
                    <a:lnR>
                      <a:noFill/>
                    </a:lnR>
                    <a:lnT>
                      <a:noFill/>
                    </a:lnT>
                    <a:lnB>
                      <a:noFill/>
                    </a:lnB>
                    <a:solidFill>
                      <a:schemeClr val="tx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424928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85" y="228600"/>
            <a:ext cx="5011615" cy="1524000"/>
          </a:xfrm>
        </p:spPr>
        <p:txBody>
          <a:bodyPr/>
          <a:lstStyle/>
          <a:p>
            <a:r>
              <a:rPr lang="en-US" dirty="0" smtClean="0"/>
              <a:t>The </a:t>
            </a:r>
            <a:r>
              <a:rPr lang="en-US" dirty="0" err="1" smtClean="0"/>
              <a:t>Taktshang</a:t>
            </a:r>
            <a:r>
              <a:rPr lang="en-US" dirty="0" smtClean="0"/>
              <a:t> Monastery, (Buddhist) also known as the "Tiger's Nest".</a:t>
            </a:r>
            <a:endParaRPr lang="en-US" dirty="0"/>
          </a:p>
        </p:txBody>
      </p:sp>
    </p:spTree>
    <p:extLst>
      <p:ext uri="{BB962C8B-B14F-4D97-AF65-F5344CB8AC3E}">
        <p14:creationId xmlns:p14="http://schemas.microsoft.com/office/powerpoint/2010/main" val="1827453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1"/>
            <a:ext cx="9161585" cy="690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345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720862"/>
            <a:ext cx="8226425" cy="1143000"/>
          </a:xfrm>
        </p:spPr>
        <p:txBody>
          <a:bodyPr/>
          <a:lstStyle/>
          <a:p>
            <a:pPr algn="ctr"/>
            <a:r>
              <a:rPr lang="en-US" dirty="0" smtClean="0">
                <a:solidFill>
                  <a:schemeClr val="bg2"/>
                </a:solidFill>
              </a:rPr>
              <a:t>Monks</a:t>
            </a:r>
            <a:endParaRPr lang="en-US" dirty="0">
              <a:solidFill>
                <a:schemeClr val="bg2"/>
              </a:solidFill>
            </a:endParaRPr>
          </a:p>
        </p:txBody>
      </p:sp>
    </p:spTree>
    <p:extLst>
      <p:ext uri="{BB962C8B-B14F-4D97-AF65-F5344CB8AC3E}">
        <p14:creationId xmlns:p14="http://schemas.microsoft.com/office/powerpoint/2010/main" val="657323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smtClean="0"/>
              <a:t>Background</a:t>
            </a:r>
            <a:endParaRPr lang="en-US" dirty="0"/>
          </a:p>
        </p:txBody>
      </p:sp>
      <p:sp>
        <p:nvSpPr>
          <p:cNvPr id="57347" name="Rectangle 3"/>
          <p:cNvSpPr>
            <a:spLocks noGrp="1" noChangeArrowheads="1"/>
          </p:cNvSpPr>
          <p:nvPr>
            <p:ph type="body" idx="1"/>
          </p:nvPr>
        </p:nvSpPr>
        <p:spPr/>
        <p:txBody>
          <a:bodyPr/>
          <a:lstStyle/>
          <a:p>
            <a:r>
              <a:rPr lang="en-US" b="1" dirty="0" smtClean="0"/>
              <a:t>The Kingdom of is a landlocked country in South Asia, located at the eastern end of the Himalaya Mountains and bordered to the south, east and west by the Republic of India and to the north by the Tibet Autonomous Region of the People's Republic of China. Bhutan is separated from the nearby state of Nepal to the west by the Indian state of Sikkim, and from Bangladesh to the south by West Bengal. The Bhutanese called their country </a:t>
            </a:r>
            <a:r>
              <a:rPr lang="en-US" b="1" dirty="0" err="1" smtClean="0"/>
              <a:t>Druk</a:t>
            </a:r>
            <a:r>
              <a:rPr lang="en-US" b="1" dirty="0" smtClean="0"/>
              <a:t> </a:t>
            </a:r>
            <a:r>
              <a:rPr lang="en-US" b="1" dirty="0" err="1" smtClean="0"/>
              <a:t>Yul</a:t>
            </a:r>
            <a:r>
              <a:rPr lang="en-US" b="1" dirty="0" smtClean="0"/>
              <a:t> which means "Land of Dragon</a:t>
            </a:r>
            <a:r>
              <a:rPr lang="en-US" dirty="0" smtClean="0"/>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659187" cy="3611562"/>
          </a:xfrm>
        </p:spPr>
        <p:txBody>
          <a:bodyPr/>
          <a:lstStyle/>
          <a:p>
            <a:r>
              <a:rPr lang="en-US" dirty="0" smtClean="0"/>
              <a:t>Prayer Flags and Prayer Wheels</a:t>
            </a:r>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407" y="0"/>
            <a:ext cx="47834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451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887787" cy="3154362"/>
          </a:xfrm>
        </p:spPr>
        <p:txBody>
          <a:bodyPr/>
          <a:lstStyle/>
          <a:p>
            <a:r>
              <a:rPr lang="en-US" dirty="0" smtClean="0"/>
              <a:t>Prayer Flags</a:t>
            </a:r>
            <a:endParaRPr lang="en-US" dirty="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430" y="0"/>
            <a:ext cx="4560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337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3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15815"/>
            <a:ext cx="8226425" cy="1143000"/>
          </a:xfrm>
        </p:spPr>
        <p:txBody>
          <a:bodyPr/>
          <a:lstStyle/>
          <a:p>
            <a:r>
              <a:rPr lang="en-US" b="1" dirty="0" err="1" smtClean="0"/>
              <a:t>Changlimithang</a:t>
            </a:r>
            <a:r>
              <a:rPr lang="en-US" b="1" dirty="0" smtClean="0"/>
              <a:t> Stadium, during a parade for the king’s birthday..</a:t>
            </a:r>
            <a:endParaRPr lang="en-US" b="1" dirty="0"/>
          </a:p>
        </p:txBody>
      </p:sp>
    </p:spTree>
    <p:extLst>
      <p:ext uri="{BB962C8B-B14F-4D97-AF65-F5344CB8AC3E}">
        <p14:creationId xmlns:p14="http://schemas.microsoft.com/office/powerpoint/2010/main" val="1951336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201987" cy="2925762"/>
          </a:xfrm>
        </p:spPr>
        <p:txBody>
          <a:bodyPr/>
          <a:lstStyle/>
          <a:p>
            <a:r>
              <a:rPr lang="en-US" dirty="0" err="1" smtClean="0"/>
              <a:t>Chaam</a:t>
            </a:r>
            <a:r>
              <a:rPr lang="en-US" dirty="0" smtClean="0"/>
              <a:t>, sacred masked dances, are annually performed during religious festivals.</a:t>
            </a:r>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409" y="35169"/>
            <a:ext cx="4977591" cy="682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904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15962"/>
          </a:xfrm>
        </p:spPr>
        <p:txBody>
          <a:bodyPr/>
          <a:lstStyle/>
          <a:p>
            <a:r>
              <a:rPr lang="en-US" dirty="0" smtClean="0"/>
              <a:t>Shop in </a:t>
            </a:r>
            <a:r>
              <a:rPr lang="en-US" dirty="0" err="1" smtClean="0"/>
              <a:t>Paro</a:t>
            </a:r>
            <a:r>
              <a:rPr lang="en-US" dirty="0" smtClean="0"/>
              <a:t>, Bhutan</a:t>
            </a:r>
            <a:endParaRPr lang="en-US" dirty="0"/>
          </a:p>
        </p:txBody>
      </p:sp>
      <p:sp>
        <p:nvSpPr>
          <p:cNvPr id="3" name="Content Placeholder 2"/>
          <p:cNvSpPr>
            <a:spLocks noGrp="1"/>
          </p:cNvSpPr>
          <p:nvPr>
            <p:ph idx="1"/>
          </p:nvPr>
        </p:nvSpPr>
        <p:spPr/>
        <p:txBody>
          <a:bodyPr/>
          <a:lstStyle/>
          <a:p>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291"/>
            <a:ext cx="9144000" cy="568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335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TRONGSA DZONG FESTIVAL</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2615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09600"/>
            <a:ext cx="8226425" cy="5867400"/>
          </a:xfrm>
        </p:spPr>
        <p:txBody>
          <a:bodyPr/>
          <a:lstStyle/>
          <a:p>
            <a:r>
              <a:rPr lang="en-US" b="1" dirty="0" smtClean="0"/>
              <a:t>The </a:t>
            </a:r>
            <a:r>
              <a:rPr lang="en-US" b="1" dirty="0" err="1" smtClean="0"/>
              <a:t>Trongsa</a:t>
            </a:r>
            <a:r>
              <a:rPr lang="en-US" b="1" dirty="0" smtClean="0"/>
              <a:t> </a:t>
            </a:r>
            <a:r>
              <a:rPr lang="en-US" b="1" dirty="0" err="1" smtClean="0"/>
              <a:t>Dzong</a:t>
            </a:r>
            <a:r>
              <a:rPr lang="en-US" b="1" dirty="0" smtClean="0"/>
              <a:t> was built by </a:t>
            </a:r>
            <a:r>
              <a:rPr lang="en-US" b="1" dirty="0" err="1" smtClean="0"/>
              <a:t>Chogyel</a:t>
            </a:r>
            <a:r>
              <a:rPr lang="en-US" b="1" dirty="0" smtClean="0"/>
              <a:t> </a:t>
            </a:r>
            <a:r>
              <a:rPr lang="en-US" b="1" dirty="0" err="1" smtClean="0"/>
              <a:t>Minjur</a:t>
            </a:r>
            <a:r>
              <a:rPr lang="en-US" b="1" dirty="0" smtClean="0"/>
              <a:t> </a:t>
            </a:r>
            <a:r>
              <a:rPr lang="en-US" b="1" dirty="0" err="1" smtClean="0"/>
              <a:t>Tempa</a:t>
            </a:r>
            <a:r>
              <a:rPr lang="en-US" b="1" dirty="0" smtClean="0"/>
              <a:t>, the Third </a:t>
            </a:r>
            <a:r>
              <a:rPr lang="en-US" b="1" dirty="0" err="1" smtClean="0"/>
              <a:t>Desi</a:t>
            </a:r>
            <a:r>
              <a:rPr lang="en-US" b="1" dirty="0" smtClean="0"/>
              <a:t>, in 1648 A.D. It is presently the administrative seat of the district and home of the monastic school. Built at split-levels on a narrow spur, the </a:t>
            </a:r>
            <a:r>
              <a:rPr lang="en-US" b="1" dirty="0" err="1" smtClean="0"/>
              <a:t>Dzong</a:t>
            </a:r>
            <a:r>
              <a:rPr lang="en-US" b="1" dirty="0" smtClean="0"/>
              <a:t> is an architectural wonder. Attending the 3-day festival, you gain merit and religious purification; be immersed into medieval Bhutan and the enchanting Bhutanese culture. Here one can truly appreciate the essence of Bhutanese people and a preserved steadfast culture. Arrays of colorful brocades whirl through the air as the dancers spin and dance the "thunderbolt step". Masks of glorious demonic demons and animals arouse your senses as purification takes place. The intensity goes on; your spirit will fly.</a:t>
            </a:r>
            <a:endParaRPr lang="en-US" b="1" dirty="0"/>
          </a:p>
        </p:txBody>
      </p:sp>
    </p:spTree>
    <p:extLst>
      <p:ext uri="{BB962C8B-B14F-4D97-AF65-F5344CB8AC3E}">
        <p14:creationId xmlns:p14="http://schemas.microsoft.com/office/powerpoint/2010/main" val="168914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542" y="-11723"/>
            <a:ext cx="72284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856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38624"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968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 y="373766"/>
            <a:ext cx="9126415" cy="613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791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381000"/>
            <a:ext cx="8226425" cy="5943600"/>
          </a:xfrm>
        </p:spPr>
        <p:txBody>
          <a:bodyPr/>
          <a:lstStyle/>
          <a:p>
            <a:r>
              <a:rPr lang="en-US" b="1" dirty="0" smtClean="0"/>
              <a:t>Bhutan used to be one of the most isolated countries in the world. Developments including direct international flights, the Internet, mobile phone networks, and cable television have increasingly modernized the urban areas of the country. Bhutan balanced modernization with its ancient culture and traditions under the guiding philosophy of Gross National Happiness (GNH). Fervent protection of the environment has been a top priority. The government takes great measures to preserve the nation's traditional culture, identity and the environment. In 2006, Business Week magazine rated Bhutan the happiest country in Asia and the eighth-happiest in the world, citing a global survey conducted by the University of Leicester in 2006 called the "World Map of Happiness"</a:t>
            </a:r>
            <a:endParaRPr lang="en-US" b="1" dirty="0"/>
          </a:p>
        </p:txBody>
      </p:sp>
    </p:spTree>
    <p:extLst>
      <p:ext uri="{BB962C8B-B14F-4D97-AF65-F5344CB8AC3E}">
        <p14:creationId xmlns:p14="http://schemas.microsoft.com/office/powerpoint/2010/main" val="2627808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29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442"/>
          <a:stretch/>
        </p:blipFill>
        <p:spPr bwMode="auto">
          <a:xfrm>
            <a:off x="-11724" y="11722"/>
            <a:ext cx="9155724" cy="68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79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983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882" y="0"/>
            <a:ext cx="55121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49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 y="381000"/>
            <a:ext cx="9115647"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277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49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1" r="102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70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 y="381000"/>
            <a:ext cx="9108831" cy="6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178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430" y="-17584"/>
            <a:ext cx="4560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438"/>
          <a:stretch/>
        </p:blipFill>
        <p:spPr bwMode="auto">
          <a:xfrm>
            <a:off x="0" y="-35169"/>
            <a:ext cx="4835769" cy="684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706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70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060"/>
          <a:stretch/>
        </p:blipFill>
        <p:spPr bwMode="auto">
          <a:xfrm>
            <a:off x="0" y="55246"/>
            <a:ext cx="9144000" cy="680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918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00" r="9385"/>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125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01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3" r="9102"/>
          <a:stretch/>
        </p:blipFill>
        <p:spPr bwMode="auto">
          <a:xfrm>
            <a:off x="0" y="293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850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13" y="0"/>
            <a:ext cx="8226425" cy="838200"/>
          </a:xfrm>
        </p:spPr>
        <p:txBody>
          <a:bodyPr/>
          <a:lstStyle/>
          <a:p>
            <a:r>
              <a:rPr lang="en-US" dirty="0" smtClean="0"/>
              <a:t>Background</a:t>
            </a:r>
            <a:endParaRPr lang="en-US" dirty="0"/>
          </a:p>
        </p:txBody>
      </p:sp>
      <p:sp>
        <p:nvSpPr>
          <p:cNvPr id="3" name="Content Placeholder 2"/>
          <p:cNvSpPr>
            <a:spLocks noGrp="1"/>
          </p:cNvSpPr>
          <p:nvPr>
            <p:ph idx="1"/>
          </p:nvPr>
        </p:nvSpPr>
        <p:spPr>
          <a:xfrm>
            <a:off x="380447" y="1295400"/>
            <a:ext cx="4344987" cy="1600200"/>
          </a:xfrm>
        </p:spPr>
        <p:txBody>
          <a:bodyPr/>
          <a:lstStyle/>
          <a:p>
            <a:r>
              <a:rPr lang="en-US" dirty="0" smtClean="0"/>
              <a:t>Area: 14,824 sq. mi.</a:t>
            </a:r>
          </a:p>
          <a:p>
            <a:r>
              <a:rPr lang="en-US" dirty="0" smtClean="0"/>
              <a:t>Population: 691,141 (2009 est.)</a:t>
            </a:r>
          </a:p>
          <a:p>
            <a:r>
              <a:rPr lang="en-US" dirty="0" smtClean="0"/>
              <a:t>GDP per capita (PPP): $5,212</a:t>
            </a:r>
            <a:endParaRPr lang="en-US" dirty="0"/>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126" y="990600"/>
            <a:ext cx="4447874" cy="478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68212"/>
            <a:ext cx="37909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2514600" y="3657600"/>
            <a:ext cx="2181526"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895600" y="4114800"/>
            <a:ext cx="6248400" cy="457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6579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11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307"/>
          <a:stretch/>
        </p:blipFill>
        <p:spPr bwMode="auto">
          <a:xfrm>
            <a:off x="-1" y="0"/>
            <a:ext cx="91127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758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88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245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2" y="0"/>
            <a:ext cx="91322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528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639762"/>
          </a:xfrm>
        </p:spPr>
        <p:txBody>
          <a:bodyPr/>
          <a:lstStyle/>
          <a:p>
            <a:r>
              <a:rPr lang="en-US" dirty="0" err="1" smtClean="0">
                <a:solidFill>
                  <a:schemeClr val="bg2"/>
                </a:solidFill>
              </a:rPr>
              <a:t>Gangkhar</a:t>
            </a:r>
            <a:r>
              <a:rPr lang="en-US" dirty="0" smtClean="0">
                <a:solidFill>
                  <a:schemeClr val="bg2"/>
                </a:solidFill>
              </a:rPr>
              <a:t> </a:t>
            </a:r>
            <a:r>
              <a:rPr lang="en-US" dirty="0" err="1" smtClean="0">
                <a:solidFill>
                  <a:schemeClr val="bg2"/>
                </a:solidFill>
              </a:rPr>
              <a:t>Puensum</a:t>
            </a:r>
            <a:r>
              <a:rPr lang="en-US" dirty="0" smtClean="0">
                <a:solidFill>
                  <a:schemeClr val="bg2"/>
                </a:solidFill>
              </a:rPr>
              <a:t> from </a:t>
            </a:r>
            <a:r>
              <a:rPr lang="en-US" dirty="0" err="1" smtClean="0">
                <a:solidFill>
                  <a:schemeClr val="bg2"/>
                </a:solidFill>
              </a:rPr>
              <a:t>Ura</a:t>
            </a:r>
            <a:r>
              <a:rPr lang="en-US" dirty="0" smtClean="0">
                <a:solidFill>
                  <a:schemeClr val="bg2"/>
                </a:solidFill>
              </a:rPr>
              <a:t> La, Bhutan</a:t>
            </a:r>
            <a:endParaRPr lang="en-US" dirty="0">
              <a:solidFill>
                <a:schemeClr val="bg2"/>
              </a:solidFill>
            </a:endParaRPr>
          </a:p>
        </p:txBody>
      </p:sp>
    </p:spTree>
    <p:extLst>
      <p:ext uri="{BB962C8B-B14F-4D97-AF65-F5344CB8AC3E}">
        <p14:creationId xmlns:p14="http://schemas.microsoft.com/office/powerpoint/2010/main" val="3193016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Trongsa</a:t>
            </a:r>
            <a:r>
              <a:rPr lang="en-US" dirty="0" smtClean="0"/>
              <a:t> </a:t>
            </a:r>
            <a:r>
              <a:rPr lang="en-US" dirty="0" err="1" smtClean="0"/>
              <a:t>Dzong</a:t>
            </a:r>
            <a:endParaRPr lang="en-US" dirty="0"/>
          </a:p>
        </p:txBody>
      </p:sp>
      <p:sp>
        <p:nvSpPr>
          <p:cNvPr id="3" name="Content Placeholder 2"/>
          <p:cNvSpPr>
            <a:spLocks noGrp="1"/>
          </p:cNvSpPr>
          <p:nvPr>
            <p:ph idx="1"/>
          </p:nvPr>
        </p:nvSpPr>
        <p:spPr/>
        <p:txBody>
          <a:bodyPr/>
          <a:lstStyle/>
          <a:p>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199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715962"/>
          </a:xfrm>
        </p:spPr>
        <p:txBody>
          <a:bodyPr/>
          <a:lstStyle/>
          <a:p>
            <a:r>
              <a:rPr lang="en-US" dirty="0" err="1" smtClean="0"/>
              <a:t>Dzong</a:t>
            </a:r>
            <a:r>
              <a:rPr lang="en-US" dirty="0" smtClean="0"/>
              <a:t> Courtyard</a:t>
            </a:r>
            <a:endParaRPr lang="en-US" dirty="0"/>
          </a:p>
        </p:txBody>
      </p:sp>
      <p:sp>
        <p:nvSpPr>
          <p:cNvPr id="3" name="Content Placeholder 2"/>
          <p:cNvSpPr>
            <a:spLocks noGrp="1"/>
          </p:cNvSpPr>
          <p:nvPr>
            <p:ph idx="1"/>
          </p:nvPr>
        </p:nvSpPr>
        <p:spPr/>
        <p:txBody>
          <a:bodyPr/>
          <a:lstStyle/>
          <a:p>
            <a:endParaRPr lang="en-US" dirty="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671"/>
            <a:ext cx="9144000" cy="60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559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smtClean="0"/>
              <a:t>Tashichoedzong</a:t>
            </a:r>
            <a:r>
              <a:rPr lang="en-US" dirty="0" smtClean="0"/>
              <a:t>, </a:t>
            </a:r>
            <a:r>
              <a:rPr lang="en-US" dirty="0" err="1" smtClean="0"/>
              <a:t>Thimphu</a:t>
            </a:r>
            <a:r>
              <a:rPr lang="en-US" dirty="0" smtClean="0"/>
              <a:t>, seat of the Bhutanese government since 1952</a:t>
            </a:r>
            <a:endParaRPr lang="en-US" dirty="0"/>
          </a:p>
        </p:txBody>
      </p:sp>
    </p:spTree>
    <p:extLst>
      <p:ext uri="{BB962C8B-B14F-4D97-AF65-F5344CB8AC3E}">
        <p14:creationId xmlns:p14="http://schemas.microsoft.com/office/powerpoint/2010/main" val="30306533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814_slide">
  <a:themeElements>
    <a:clrScheme name="Office Theme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CC9933"/>
        </a:dk2>
        <a:lt2>
          <a:srgbClr val="FFFFFF"/>
        </a:lt2>
        <a:accent1>
          <a:srgbClr val="F7BE4A"/>
        </a:accent1>
        <a:accent2>
          <a:srgbClr val="FFC573"/>
        </a:accent2>
        <a:accent3>
          <a:srgbClr val="E2CAAD"/>
        </a:accent3>
        <a:accent4>
          <a:srgbClr val="DADADA"/>
        </a:accent4>
        <a:accent5>
          <a:srgbClr val="FADBB1"/>
        </a:accent5>
        <a:accent6>
          <a:srgbClr val="E7B268"/>
        </a:accent6>
        <a:hlink>
          <a:srgbClr val="FFD480"/>
        </a:hlink>
        <a:folHlink>
          <a:srgbClr val="FFD8A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CC9933"/>
        </a:dk2>
        <a:lt2>
          <a:srgbClr val="FFFFFF"/>
        </a:lt2>
        <a:accent1>
          <a:srgbClr val="B2E2FF"/>
        </a:accent1>
        <a:accent2>
          <a:srgbClr val="FFD480"/>
        </a:accent2>
        <a:accent3>
          <a:srgbClr val="E2CAAD"/>
        </a:accent3>
        <a:accent4>
          <a:srgbClr val="DADADA"/>
        </a:accent4>
        <a:accent5>
          <a:srgbClr val="D5EEFF"/>
        </a:accent5>
        <a:accent6>
          <a:srgbClr val="E7C073"/>
        </a:accent6>
        <a:hlink>
          <a:srgbClr val="E5D9FF"/>
        </a:hlink>
        <a:folHlink>
          <a:srgbClr val="DAF2E3"/>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CC9933"/>
        </a:dk2>
        <a:lt2>
          <a:srgbClr val="FFFFFF"/>
        </a:lt2>
        <a:accent1>
          <a:srgbClr val="C8E6AC"/>
        </a:accent1>
        <a:accent2>
          <a:srgbClr val="CCD7FF"/>
        </a:accent2>
        <a:accent3>
          <a:srgbClr val="E2CAAD"/>
        </a:accent3>
        <a:accent4>
          <a:srgbClr val="DADADA"/>
        </a:accent4>
        <a:accent5>
          <a:srgbClr val="E0F0D2"/>
        </a:accent5>
        <a:accent6>
          <a:srgbClr val="B9C3E7"/>
        </a:accent6>
        <a:hlink>
          <a:srgbClr val="F2DAE1"/>
        </a:hlink>
        <a:folHlink>
          <a:srgbClr val="FFD98C"/>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7BE4A"/>
        </a:accent1>
        <a:accent2>
          <a:srgbClr val="FFC573"/>
        </a:accent2>
        <a:accent3>
          <a:srgbClr val="FFFFFF"/>
        </a:accent3>
        <a:accent4>
          <a:srgbClr val="000000"/>
        </a:accent4>
        <a:accent5>
          <a:srgbClr val="FADBB1"/>
        </a:accent5>
        <a:accent6>
          <a:srgbClr val="E7B268"/>
        </a:accent6>
        <a:hlink>
          <a:srgbClr val="FFD480"/>
        </a:hlink>
        <a:folHlink>
          <a:srgbClr val="FFD8A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F2DA3D"/>
        </a:accent1>
        <a:accent2>
          <a:srgbClr val="FFBB80"/>
        </a:accent2>
        <a:accent3>
          <a:srgbClr val="FFFFFF"/>
        </a:accent3>
        <a:accent4>
          <a:srgbClr val="000000"/>
        </a:accent4>
        <a:accent5>
          <a:srgbClr val="F7EAAF"/>
        </a:accent5>
        <a:accent6>
          <a:srgbClr val="E7A973"/>
        </a:accent6>
        <a:hlink>
          <a:srgbClr val="FFD98C"/>
        </a:hlink>
        <a:folHlink>
          <a:srgbClr val="EBD6D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B2E2FF"/>
        </a:accent1>
        <a:accent2>
          <a:srgbClr val="FFD480"/>
        </a:accent2>
        <a:accent3>
          <a:srgbClr val="FFFFFF"/>
        </a:accent3>
        <a:accent4>
          <a:srgbClr val="000000"/>
        </a:accent4>
        <a:accent5>
          <a:srgbClr val="D5EEFF"/>
        </a:accent5>
        <a:accent6>
          <a:srgbClr val="E7C073"/>
        </a:accent6>
        <a:hlink>
          <a:srgbClr val="E5D9FF"/>
        </a:hlink>
        <a:folHlink>
          <a:srgbClr val="DAF2E3"/>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C8E6AC"/>
        </a:accent1>
        <a:accent2>
          <a:srgbClr val="CCD7FF"/>
        </a:accent2>
        <a:accent3>
          <a:srgbClr val="FFFFFF"/>
        </a:accent3>
        <a:accent4>
          <a:srgbClr val="000000"/>
        </a:accent4>
        <a:accent5>
          <a:srgbClr val="E0F0D2"/>
        </a:accent5>
        <a:accent6>
          <a:srgbClr val="B9C3E7"/>
        </a:accent6>
        <a:hlink>
          <a:srgbClr val="F2DAE1"/>
        </a:hlink>
        <a:folHlink>
          <a:srgbClr val="FFD9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CC9933"/>
        </a:dk2>
        <a:lt2>
          <a:srgbClr val="FFFFFF"/>
        </a:lt2>
        <a:accent1>
          <a:srgbClr val="F7BE4A"/>
        </a:accent1>
        <a:accent2>
          <a:srgbClr val="FFC573"/>
        </a:accent2>
        <a:accent3>
          <a:srgbClr val="E2CAAD"/>
        </a:accent3>
        <a:accent4>
          <a:srgbClr val="DADADA"/>
        </a:accent4>
        <a:accent5>
          <a:srgbClr val="FADBB1"/>
        </a:accent5>
        <a:accent6>
          <a:srgbClr val="E7B268"/>
        </a:accent6>
        <a:hlink>
          <a:srgbClr val="FFD480"/>
        </a:hlink>
        <a:folHlink>
          <a:srgbClr val="FFD8A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CC9933"/>
        </a:dk2>
        <a:lt2>
          <a:srgbClr val="FFFFFF"/>
        </a:lt2>
        <a:accent1>
          <a:srgbClr val="B2E2FF"/>
        </a:accent1>
        <a:accent2>
          <a:srgbClr val="FFD480"/>
        </a:accent2>
        <a:accent3>
          <a:srgbClr val="E2CAAD"/>
        </a:accent3>
        <a:accent4>
          <a:srgbClr val="DADADA"/>
        </a:accent4>
        <a:accent5>
          <a:srgbClr val="D5EEFF"/>
        </a:accent5>
        <a:accent6>
          <a:srgbClr val="E7C073"/>
        </a:accent6>
        <a:hlink>
          <a:srgbClr val="E5D9FF"/>
        </a:hlink>
        <a:folHlink>
          <a:srgbClr val="DAF2E3"/>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CC9933"/>
        </a:dk2>
        <a:lt2>
          <a:srgbClr val="FFFFFF"/>
        </a:lt2>
        <a:accent1>
          <a:srgbClr val="C8E6AC"/>
        </a:accent1>
        <a:accent2>
          <a:srgbClr val="CCD7FF"/>
        </a:accent2>
        <a:accent3>
          <a:srgbClr val="E2CAAD"/>
        </a:accent3>
        <a:accent4>
          <a:srgbClr val="DADADA"/>
        </a:accent4>
        <a:accent5>
          <a:srgbClr val="E0F0D2"/>
        </a:accent5>
        <a:accent6>
          <a:srgbClr val="B9C3E7"/>
        </a:accent6>
        <a:hlink>
          <a:srgbClr val="F2DAE1"/>
        </a:hlink>
        <a:folHlink>
          <a:srgbClr val="FFD98C"/>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7BE4A"/>
        </a:accent1>
        <a:accent2>
          <a:srgbClr val="FFC573"/>
        </a:accent2>
        <a:accent3>
          <a:srgbClr val="FFFFFF"/>
        </a:accent3>
        <a:accent4>
          <a:srgbClr val="000000"/>
        </a:accent4>
        <a:accent5>
          <a:srgbClr val="FADBB1"/>
        </a:accent5>
        <a:accent6>
          <a:srgbClr val="E7B268"/>
        </a:accent6>
        <a:hlink>
          <a:srgbClr val="FFD480"/>
        </a:hlink>
        <a:folHlink>
          <a:srgbClr val="FFD8A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F2DA3D"/>
        </a:accent1>
        <a:accent2>
          <a:srgbClr val="FFBB80"/>
        </a:accent2>
        <a:accent3>
          <a:srgbClr val="FFFFFF"/>
        </a:accent3>
        <a:accent4>
          <a:srgbClr val="000000"/>
        </a:accent4>
        <a:accent5>
          <a:srgbClr val="F7EAAF"/>
        </a:accent5>
        <a:accent6>
          <a:srgbClr val="E7A973"/>
        </a:accent6>
        <a:hlink>
          <a:srgbClr val="FFD98C"/>
        </a:hlink>
        <a:folHlink>
          <a:srgbClr val="EBD6D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B2E2FF"/>
        </a:accent1>
        <a:accent2>
          <a:srgbClr val="FFD480"/>
        </a:accent2>
        <a:accent3>
          <a:srgbClr val="FFFFFF"/>
        </a:accent3>
        <a:accent4>
          <a:srgbClr val="000000"/>
        </a:accent4>
        <a:accent5>
          <a:srgbClr val="D5EEFF"/>
        </a:accent5>
        <a:accent6>
          <a:srgbClr val="E7C073"/>
        </a:accent6>
        <a:hlink>
          <a:srgbClr val="E5D9FF"/>
        </a:hlink>
        <a:folHlink>
          <a:srgbClr val="DAF2E3"/>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C8E6AC"/>
        </a:accent1>
        <a:accent2>
          <a:srgbClr val="CCD7FF"/>
        </a:accent2>
        <a:accent3>
          <a:srgbClr val="FFFFFF"/>
        </a:accent3>
        <a:accent4>
          <a:srgbClr val="000000"/>
        </a:accent4>
        <a:accent5>
          <a:srgbClr val="E0F0D2"/>
        </a:accent5>
        <a:accent6>
          <a:srgbClr val="B9C3E7"/>
        </a:accent6>
        <a:hlink>
          <a:srgbClr val="F2DAE1"/>
        </a:hlink>
        <a:folHlink>
          <a:srgbClr val="FFD9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TotalTime>
  <Words>472</Words>
  <Application>Microsoft Office PowerPoint</Application>
  <PresentationFormat>On-screen Show (4:3)</PresentationFormat>
  <Paragraphs>40</Paragraphs>
  <Slides>41</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41</vt:i4>
      </vt:variant>
    </vt:vector>
  </HeadingPairs>
  <TitlesOfParts>
    <vt:vector size="44" baseType="lpstr">
      <vt:lpstr>Arial</vt:lpstr>
      <vt:lpstr>ind_0814_slide</vt:lpstr>
      <vt:lpstr>1_Default Design</vt:lpstr>
      <vt:lpstr>Bhutan</vt:lpstr>
      <vt:lpstr>Background</vt:lpstr>
      <vt:lpstr>PowerPoint Presentation</vt:lpstr>
      <vt:lpstr>Background</vt:lpstr>
      <vt:lpstr>PowerPoint Presentation</vt:lpstr>
      <vt:lpstr>Gangkhar Puensum from Ura La, Bhutan</vt:lpstr>
      <vt:lpstr>Trongsa Dzong</vt:lpstr>
      <vt:lpstr>Dzong Courtyard</vt:lpstr>
      <vt:lpstr>Tashichoedzong, Thimphu, seat of the Bhutanese government since 1952</vt:lpstr>
      <vt:lpstr>Punakha Dzong</vt:lpstr>
      <vt:lpstr>Punakha Dzong </vt:lpstr>
      <vt:lpstr>Jacaranda  trees in Bhutan</vt:lpstr>
      <vt:lpstr>National Memorial Chorten</vt:lpstr>
      <vt:lpstr>Terraced farming in the Punakha valley</vt:lpstr>
      <vt:lpstr>Haa Valley in Bhutan</vt:lpstr>
      <vt:lpstr>Religions</vt:lpstr>
      <vt:lpstr>The Taktshang Monastery, (Buddhist) also known as the "Tiger's Nest".</vt:lpstr>
      <vt:lpstr>PowerPoint Presentation</vt:lpstr>
      <vt:lpstr>Monks</vt:lpstr>
      <vt:lpstr>Prayer Flags and Prayer Wheels</vt:lpstr>
      <vt:lpstr>Prayer Flags</vt:lpstr>
      <vt:lpstr>Changlimithang Stadium, during a parade for the king’s birthday..</vt:lpstr>
      <vt:lpstr>Chaam, sacred masked dances, are annually performed during religious festivals.</vt:lpstr>
      <vt:lpstr>Shop in Paro, Bhutan</vt:lpstr>
      <vt:lpstr>TRONGSA DZONG FESTIVAL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3</cp:revision>
  <dcterms:created xsi:type="dcterms:W3CDTF">2010-07-20T13:21:09Z</dcterms:created>
  <dcterms:modified xsi:type="dcterms:W3CDTF">2010-07-20T15:34:34Z</dcterms:modified>
</cp:coreProperties>
</file>