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89" r:id="rId4"/>
    <p:sldId id="258" r:id="rId5"/>
    <p:sldId id="259" r:id="rId6"/>
    <p:sldId id="279" r:id="rId7"/>
    <p:sldId id="285"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0" r:id="rId28"/>
    <p:sldId id="281" r:id="rId29"/>
    <p:sldId id="282" r:id="rId30"/>
    <p:sldId id="283" r:id="rId31"/>
    <p:sldId id="284" r:id="rId32"/>
    <p:sldId id="286" r:id="rId33"/>
    <p:sldId id="287" r:id="rId34"/>
    <p:sldId id="28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63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F6DCAD4-9CB4-459E-9AD2-8B36FDD9833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nchor="ctr"/>
          <a:lstStyle>
            <a:lvl1pPr>
              <a:defRPr/>
            </a:lvl1pPr>
          </a:lstStyle>
          <a:p>
            <a:r>
              <a:rPr lang="en-US" smtClean="0"/>
              <a:t>Click to edit Master title style</a:t>
            </a:r>
            <a:endParaRPr lang="en-US"/>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F787DCFB-FD60-4A0F-B014-7233FEA141E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9EC752-753A-4439-BBE5-0F04B4CF43A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849D03-D57C-4BEB-9420-3271B87621A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8C72AD-9619-4907-96E9-B02706A369A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D2E0D5-90F1-45E2-87DB-FA69D5DCBEA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30EA260-C9F3-4B63-B43F-917E9F9FCDE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8135FCF-5A85-4885-9E74-1E3BB63CE20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14DBE6E-BADB-4B12-9CE2-705FFA031B5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93CFDE1-9713-4C5E-A1AE-6229B8C46B8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1612A8-870E-42F6-9A2F-39C26AFCAFC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0566F42-1055-48C4-9221-B86EB24FC22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7E15FF5-B648-40E5-BF2C-F8C66B71F2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buClr>
          <a:srgbClr val="000000"/>
        </a:buClr>
        <a:buSzPct val="100000"/>
        <a:defRPr sz="3200">
          <a:solidFill>
            <a:srgbClr val="000000"/>
          </a:solidFill>
          <a:latin typeface="+mj-lt"/>
          <a:ea typeface="+mj-ea"/>
          <a:cs typeface="+mj-cs"/>
        </a:defRPr>
      </a:lvl1pPr>
      <a:lvl2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2pPr>
      <a:lvl3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3pPr>
      <a:lvl4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4pPr>
      <a:lvl5pPr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rgbClr val="000000"/>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SzPct val="100000"/>
        <a:buChar char="•"/>
        <a:defRPr sz="2400">
          <a:solidFill>
            <a:srgbClr val="000000"/>
          </a:solidFill>
          <a:latin typeface="+mn-lt"/>
          <a:ea typeface="+mn-ea"/>
          <a:cs typeface="+mn-cs"/>
        </a:defRPr>
      </a:lvl1pPr>
      <a:lvl2pPr marL="742950" indent="-28575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2pPr>
      <a:lvl3pPr marL="11430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3pPr>
      <a:lvl4pPr marL="16002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4pPr>
      <a:lvl5pPr marL="20574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2143125" y="4197350"/>
            <a:ext cx="5073650" cy="1470025"/>
          </a:xfrm>
        </p:spPr>
        <p:txBody>
          <a:bodyPr>
            <a:scene3d>
              <a:camera prst="orthographicFront"/>
              <a:lightRig rig="threePt" dir="t"/>
            </a:scene3d>
            <a:sp3d extrusionH="57150">
              <a:bevelT w="38100" h="38100"/>
            </a:sp3d>
          </a:bodyPr>
          <a:lstStyle/>
          <a:p>
            <a:pPr algn="ctr"/>
            <a:r>
              <a:rPr lang="en-US" b="1" dirty="0" smtClean="0">
                <a:ln>
                  <a:solidFill>
                    <a:srgbClr val="C00000"/>
                  </a:solidFill>
                </a:ln>
                <a:solidFill>
                  <a:srgbClr val="FFC000"/>
                </a:solidFill>
                <a:effectLst>
                  <a:glow rad="228600">
                    <a:schemeClr val="accent1">
                      <a:satMod val="175000"/>
                      <a:alpha val="40000"/>
                    </a:schemeClr>
                  </a:glow>
                </a:effectLst>
              </a:rPr>
              <a:t>The Wet Monsoon on the Indian Subcontinent</a:t>
            </a:r>
            <a:endParaRPr lang="en-US" b="1" dirty="0">
              <a:ln>
                <a:solidFill>
                  <a:srgbClr val="C00000"/>
                </a:solidFill>
              </a:ln>
              <a:solidFill>
                <a:srgbClr val="FFC000"/>
              </a:solidFill>
              <a:effectLst>
                <a:glow rad="228600">
                  <a:schemeClr val="accent1">
                    <a:satMod val="175000"/>
                    <a:alpha val="40000"/>
                  </a:schemeClr>
                </a:glow>
              </a:effectLst>
            </a:endParaRPr>
          </a:p>
        </p:txBody>
      </p:sp>
      <p:pic>
        <p:nvPicPr>
          <p:cNvPr id="6" name="Picture 2"/>
          <p:cNvPicPr>
            <a:picLocks noChangeAspect="1" noChangeArrowheads="1"/>
          </p:cNvPicPr>
          <p:nvPr/>
        </p:nvPicPr>
        <p:blipFill>
          <a:blip r:embed="rId2" cstate="print"/>
          <a:srcRect/>
          <a:stretch>
            <a:fillRect/>
          </a:stretch>
        </p:blipFill>
        <p:spPr bwMode="auto">
          <a:xfrm>
            <a:off x="2138363" y="381000"/>
            <a:ext cx="5043487" cy="377053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6" y="274638"/>
            <a:ext cx="8324850" cy="725487"/>
          </a:xfrm>
        </p:spPr>
        <p:txBody>
          <a:bodyPr/>
          <a:lstStyle/>
          <a:p>
            <a:r>
              <a:rPr lang="en-US" dirty="0" smtClean="0"/>
              <a:t>Children play on a flooded street in Kolkata</a:t>
            </a:r>
            <a:endParaRPr lang="en-US"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733425" y="1044057"/>
            <a:ext cx="8076407" cy="5445061"/>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1143000"/>
          </a:xfrm>
        </p:spPr>
        <p:txBody>
          <a:bodyPr/>
          <a:lstStyle/>
          <a:p>
            <a:r>
              <a:rPr lang="en-US" sz="2800" dirty="0" smtClean="0"/>
              <a:t>Children enjoy the monsoon rain in </a:t>
            </a:r>
            <a:r>
              <a:rPr lang="en-US" sz="2800" dirty="0" err="1" smtClean="0"/>
              <a:t>Mayong</a:t>
            </a:r>
            <a:r>
              <a:rPr lang="en-US" sz="2800" dirty="0" smtClean="0"/>
              <a:t>, a village about 45 km from </a:t>
            </a:r>
            <a:r>
              <a:rPr lang="en-US" sz="2800" dirty="0" err="1" smtClean="0"/>
              <a:t>Guwahati</a:t>
            </a:r>
            <a:r>
              <a:rPr lang="en-US" sz="2800" dirty="0" smtClean="0"/>
              <a:t>, northeast India</a:t>
            </a:r>
            <a:endParaRPr lang="en-US" sz="2800"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2920343" y="1269545"/>
            <a:ext cx="5690257" cy="535985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22238"/>
            <a:ext cx="8810625" cy="1143000"/>
          </a:xfrm>
        </p:spPr>
        <p:txBody>
          <a:bodyPr/>
          <a:lstStyle/>
          <a:p>
            <a:r>
              <a:rPr lang="en-US" dirty="0" smtClean="0"/>
              <a:t>Indian police and civilians take shelter at a bus terminal in Srinagar, Kashmir</a:t>
            </a:r>
            <a:endParaRPr 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2305050" y="1332009"/>
            <a:ext cx="6204298" cy="529366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82050" cy="1143000"/>
          </a:xfrm>
        </p:spPr>
        <p:txBody>
          <a:bodyPr/>
          <a:lstStyle/>
          <a:p>
            <a:r>
              <a:rPr lang="en-US" dirty="0" smtClean="0"/>
              <a:t>Commuters ride through a waterlogged street in the rain in Jammu, India</a:t>
            </a:r>
            <a:endParaRPr lang="en-US" dirty="0"/>
          </a:p>
        </p:txBody>
      </p:sp>
      <p:pic>
        <p:nvPicPr>
          <p:cNvPr id="33794" name="Picture 2"/>
          <p:cNvPicPr>
            <a:picLocks noGrp="1" noChangeAspect="1" noChangeArrowheads="1"/>
          </p:cNvPicPr>
          <p:nvPr>
            <p:ph idx="1"/>
          </p:nvPr>
        </p:nvPicPr>
        <p:blipFill>
          <a:blip r:embed="rId2" cstate="print"/>
          <a:srcRect/>
          <a:stretch>
            <a:fillRect/>
          </a:stretch>
        </p:blipFill>
        <p:spPr bwMode="auto">
          <a:xfrm>
            <a:off x="868230" y="1249933"/>
            <a:ext cx="7941601" cy="534136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676275"/>
            <a:ext cx="3840162" cy="2181224"/>
          </a:xfrm>
        </p:spPr>
        <p:txBody>
          <a:bodyPr/>
          <a:lstStyle/>
          <a:p>
            <a:r>
              <a:rPr lang="en-US" dirty="0" smtClean="0"/>
              <a:t>People run in the rain in Jammu, India</a:t>
            </a:r>
            <a:endParaRPr lang="en-US" dirty="0"/>
          </a:p>
        </p:txBody>
      </p:sp>
      <p:pic>
        <p:nvPicPr>
          <p:cNvPr id="34818" name="Picture 2"/>
          <p:cNvPicPr>
            <a:picLocks noGrp="1" noChangeAspect="1" noChangeArrowheads="1"/>
          </p:cNvPicPr>
          <p:nvPr>
            <p:ph idx="1"/>
          </p:nvPr>
        </p:nvPicPr>
        <p:blipFill>
          <a:blip r:embed="rId2" cstate="print"/>
          <a:srcRect l="14241" r="14626"/>
          <a:stretch>
            <a:fillRect/>
          </a:stretch>
        </p:blipFill>
        <p:spPr bwMode="auto">
          <a:xfrm>
            <a:off x="4327170" y="152400"/>
            <a:ext cx="4607280" cy="6477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1763"/>
            <a:ext cx="8715375" cy="1143000"/>
          </a:xfrm>
        </p:spPr>
        <p:txBody>
          <a:bodyPr/>
          <a:lstStyle/>
          <a:p>
            <a:r>
              <a:rPr lang="en-US" dirty="0" smtClean="0"/>
              <a:t>Monsoon clouds hover over workers at a Metro rail construction site in New Delhi</a:t>
            </a:r>
            <a:endParaRPr lang="en-US"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771525" y="1442492"/>
            <a:ext cx="8038306" cy="510821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0"/>
            <a:ext cx="4257675" cy="4343400"/>
          </a:xfrm>
        </p:spPr>
        <p:txBody>
          <a:bodyPr/>
          <a:lstStyle/>
          <a:p>
            <a:r>
              <a:rPr lang="en-US" sz="2800" dirty="0" smtClean="0"/>
              <a:t>A commuter wears a plastic bag over his head as he rides his scooter through a waterlogged street following a downpour in Amritsar </a:t>
            </a:r>
            <a:endParaRPr lang="en-US" sz="2800" dirty="0"/>
          </a:p>
        </p:txBody>
      </p:sp>
      <p:pic>
        <p:nvPicPr>
          <p:cNvPr id="36866" name="Picture 2"/>
          <p:cNvPicPr>
            <a:picLocks noGrp="1" noChangeAspect="1" noChangeArrowheads="1"/>
          </p:cNvPicPr>
          <p:nvPr>
            <p:ph idx="1"/>
          </p:nvPr>
        </p:nvPicPr>
        <p:blipFill>
          <a:blip r:embed="rId2" cstate="print"/>
          <a:srcRect l="16766" r="16731"/>
          <a:stretch>
            <a:fillRect/>
          </a:stretch>
        </p:blipFill>
        <p:spPr bwMode="auto">
          <a:xfrm>
            <a:off x="4604812" y="171450"/>
            <a:ext cx="4301063" cy="64674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819150"/>
            <a:ext cx="3990975" cy="3743325"/>
          </a:xfrm>
        </p:spPr>
        <p:txBody>
          <a:bodyPr/>
          <a:lstStyle/>
          <a:p>
            <a:r>
              <a:rPr lang="en-US" sz="2800" dirty="0" smtClean="0"/>
              <a:t>A woman pushes a wheelchair carrying her disabled daughter as they cross a flooded street in Lahore, Pakistan</a:t>
            </a:r>
            <a:endParaRPr lang="en-US" sz="2800" dirty="0"/>
          </a:p>
        </p:txBody>
      </p:sp>
      <p:pic>
        <p:nvPicPr>
          <p:cNvPr id="37890" name="Picture 2"/>
          <p:cNvPicPr>
            <a:picLocks noGrp="1" noChangeAspect="1" noChangeArrowheads="1"/>
          </p:cNvPicPr>
          <p:nvPr>
            <p:ph idx="1"/>
          </p:nvPr>
        </p:nvPicPr>
        <p:blipFill>
          <a:blip r:embed="rId2" cstate="print"/>
          <a:srcRect l="16135" r="15889"/>
          <a:stretch>
            <a:fillRect/>
          </a:stretch>
        </p:blipFill>
        <p:spPr bwMode="auto">
          <a:xfrm>
            <a:off x="4490860" y="209550"/>
            <a:ext cx="4376916" cy="64389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274638"/>
            <a:ext cx="8782050" cy="792162"/>
          </a:xfrm>
        </p:spPr>
        <p:txBody>
          <a:bodyPr/>
          <a:lstStyle/>
          <a:p>
            <a:r>
              <a:rPr lang="en-US" dirty="0" smtClean="0"/>
              <a:t>People wade through flood waters in Lahore</a:t>
            </a:r>
            <a:endParaRPr lang="en-US"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2847976" y="1104900"/>
            <a:ext cx="5413920" cy="52829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8905876" cy="639762"/>
          </a:xfrm>
        </p:spPr>
        <p:txBody>
          <a:bodyPr/>
          <a:lstStyle/>
          <a:p>
            <a:r>
              <a:rPr lang="en-US" dirty="0" smtClean="0"/>
              <a:t>Commuters walk along a flooded road in Lahore</a:t>
            </a:r>
            <a:endParaRPr lang="en-US" dirty="0"/>
          </a:p>
        </p:txBody>
      </p:sp>
      <p:pic>
        <p:nvPicPr>
          <p:cNvPr id="39938" name="Picture 2"/>
          <p:cNvPicPr>
            <a:picLocks noGrp="1" noChangeAspect="1" noChangeArrowheads="1"/>
          </p:cNvPicPr>
          <p:nvPr>
            <p:ph idx="1"/>
          </p:nvPr>
        </p:nvPicPr>
        <p:blipFill>
          <a:blip r:embed="rId2" cstate="print"/>
          <a:srcRect/>
          <a:stretch>
            <a:fillRect/>
          </a:stretch>
        </p:blipFill>
        <p:spPr bwMode="auto">
          <a:xfrm>
            <a:off x="235264" y="1100810"/>
            <a:ext cx="8574567" cy="549048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703513" y="274638"/>
            <a:ext cx="6316662" cy="763587"/>
          </a:xfrm>
        </p:spPr>
        <p:txBody>
          <a:bodyPr/>
          <a:lstStyle/>
          <a:p>
            <a:r>
              <a:rPr lang="en-US" dirty="0" smtClean="0"/>
              <a:t>Monsoon</a:t>
            </a:r>
            <a:endParaRPr lang="en-US" dirty="0"/>
          </a:p>
        </p:txBody>
      </p:sp>
      <p:sp>
        <p:nvSpPr>
          <p:cNvPr id="25603" name="Rectangle 3"/>
          <p:cNvSpPr>
            <a:spLocks noGrp="1" noChangeArrowheads="1"/>
          </p:cNvSpPr>
          <p:nvPr>
            <p:ph type="body" idx="1"/>
          </p:nvPr>
        </p:nvSpPr>
        <p:spPr>
          <a:xfrm>
            <a:off x="457200" y="1152525"/>
            <a:ext cx="8562975" cy="5314949"/>
          </a:xfrm>
        </p:spPr>
        <p:txBody>
          <a:bodyPr/>
          <a:lstStyle/>
          <a:p>
            <a:r>
              <a:rPr lang="en-US" b="1" dirty="0" smtClean="0"/>
              <a:t>Monsoon</a:t>
            </a:r>
            <a:r>
              <a:rPr lang="en-US" dirty="0" smtClean="0"/>
              <a:t> is traditionally defined as a seasonal reversing wind accompanied by seasonal changes in precipitation, but is now used to describe seasonal changes in atmospheric circulation and precipitation associated with the asymmetric heating of land and sea. Usually, the term monsoon is used to refer to the rainy phase of a seasonally-changing pattern, although technically there is also a dry phase. The major monsoon systems of the world consist of the West African and Asia-Australian monsoons. The term was first used in English in British India (now India, Bangladesh and Pakistan) and neighboring countries to refer to the big seasonal winds blowing from the Bay of Bengal and Arabian Sea in the southwest bringing heavy rainfall to the area</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8677275" cy="1143000"/>
          </a:xfrm>
        </p:spPr>
        <p:txBody>
          <a:bodyPr/>
          <a:lstStyle/>
          <a:p>
            <a:r>
              <a:rPr lang="en-US" dirty="0" smtClean="0"/>
              <a:t>A man pushes a bicycle along a flooded street after heavy monsoon rains in Lahore</a:t>
            </a:r>
            <a:endParaRPr lang="en-US" dirty="0"/>
          </a:p>
        </p:txBody>
      </p:sp>
      <p:pic>
        <p:nvPicPr>
          <p:cNvPr id="40962" name="Picture 2"/>
          <p:cNvPicPr>
            <a:picLocks noGrp="1" noChangeAspect="1" noChangeArrowheads="1"/>
          </p:cNvPicPr>
          <p:nvPr>
            <p:ph idx="1"/>
          </p:nvPr>
        </p:nvPicPr>
        <p:blipFill>
          <a:blip r:embed="rId2" cstate="print"/>
          <a:srcRect/>
          <a:stretch>
            <a:fillRect/>
          </a:stretch>
        </p:blipFill>
        <p:spPr bwMode="auto">
          <a:xfrm>
            <a:off x="285750" y="1352400"/>
            <a:ext cx="8524081" cy="5389419"/>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524875" cy="1143000"/>
          </a:xfrm>
        </p:spPr>
        <p:txBody>
          <a:bodyPr/>
          <a:lstStyle/>
          <a:p>
            <a:r>
              <a:rPr lang="en-US" dirty="0" smtClean="0"/>
              <a:t>A man pushes his handcart through a flooded street in Lahore</a:t>
            </a:r>
            <a:endParaRPr lang="en-US" dirty="0"/>
          </a:p>
        </p:txBody>
      </p:sp>
      <p:pic>
        <p:nvPicPr>
          <p:cNvPr id="41986" name="Picture 2"/>
          <p:cNvPicPr>
            <a:picLocks noGrp="1" noChangeAspect="1" noChangeArrowheads="1"/>
          </p:cNvPicPr>
          <p:nvPr>
            <p:ph idx="1"/>
          </p:nvPr>
        </p:nvPicPr>
        <p:blipFill>
          <a:blip r:embed="rId2" cstate="print"/>
          <a:srcRect/>
          <a:stretch>
            <a:fillRect/>
          </a:stretch>
        </p:blipFill>
        <p:spPr bwMode="auto">
          <a:xfrm>
            <a:off x="762000" y="1205086"/>
            <a:ext cx="8047831" cy="538685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0"/>
            <a:ext cx="8734425" cy="1143000"/>
          </a:xfrm>
        </p:spPr>
        <p:txBody>
          <a:bodyPr/>
          <a:lstStyle/>
          <a:p>
            <a:r>
              <a:rPr lang="en-US" sz="2800" dirty="0" smtClean="0"/>
              <a:t>A vendor pushes his cart with children through a flooded street after heavy monsoon rainfall in Lahore</a:t>
            </a:r>
            <a:endParaRPr lang="en-US" sz="2800" dirty="0"/>
          </a:p>
        </p:txBody>
      </p:sp>
      <p:pic>
        <p:nvPicPr>
          <p:cNvPr id="43010" name="Picture 2"/>
          <p:cNvPicPr>
            <a:picLocks noGrp="1" noChangeAspect="1" noChangeArrowheads="1"/>
          </p:cNvPicPr>
          <p:nvPr>
            <p:ph idx="1"/>
          </p:nvPr>
        </p:nvPicPr>
        <p:blipFill>
          <a:blip r:embed="rId2" cstate="print"/>
          <a:srcRect/>
          <a:stretch>
            <a:fillRect/>
          </a:stretch>
        </p:blipFill>
        <p:spPr bwMode="auto">
          <a:xfrm>
            <a:off x="866776" y="1217897"/>
            <a:ext cx="7943056" cy="52911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24900" cy="1143000"/>
          </a:xfrm>
        </p:spPr>
        <p:txBody>
          <a:bodyPr/>
          <a:lstStyle/>
          <a:p>
            <a:r>
              <a:rPr lang="en-US" dirty="0" smtClean="0"/>
              <a:t>Commuters travel during rain in Karachi, Pakistan</a:t>
            </a:r>
            <a:endParaRPr lang="en-US" dirty="0"/>
          </a:p>
        </p:txBody>
      </p:sp>
      <p:pic>
        <p:nvPicPr>
          <p:cNvPr id="44034" name="Picture 2"/>
          <p:cNvPicPr>
            <a:picLocks noGrp="1" noChangeAspect="1" noChangeArrowheads="1"/>
          </p:cNvPicPr>
          <p:nvPr>
            <p:ph idx="1"/>
          </p:nvPr>
        </p:nvPicPr>
        <p:blipFill>
          <a:blip r:embed="rId2" cstate="print"/>
          <a:srcRect/>
          <a:stretch>
            <a:fillRect/>
          </a:stretch>
        </p:blipFill>
        <p:spPr bwMode="auto">
          <a:xfrm>
            <a:off x="2350803" y="781050"/>
            <a:ext cx="6436453" cy="56578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0"/>
            <a:ext cx="8886825" cy="1417638"/>
          </a:xfrm>
        </p:spPr>
        <p:txBody>
          <a:bodyPr/>
          <a:lstStyle/>
          <a:p>
            <a:r>
              <a:rPr lang="en-US" sz="2800" dirty="0" smtClean="0"/>
              <a:t>Heavy vehicles line up in a traffic jam on </a:t>
            </a:r>
            <a:r>
              <a:rPr lang="en-US" sz="2800" dirty="0" err="1" smtClean="0"/>
              <a:t>Prithvi</a:t>
            </a:r>
            <a:r>
              <a:rPr lang="en-US" sz="2800" dirty="0" smtClean="0"/>
              <a:t> Highway near Kathmandu, the capital of Nepal, after a landslide caused by monsoon rains</a:t>
            </a:r>
            <a:endParaRPr lang="en-US" sz="2800" dirty="0"/>
          </a:p>
        </p:txBody>
      </p:sp>
      <p:pic>
        <p:nvPicPr>
          <p:cNvPr id="45058" name="Picture 2"/>
          <p:cNvPicPr>
            <a:picLocks noGrp="1" noChangeAspect="1" noChangeArrowheads="1"/>
          </p:cNvPicPr>
          <p:nvPr>
            <p:ph idx="1"/>
          </p:nvPr>
        </p:nvPicPr>
        <p:blipFill>
          <a:blip r:embed="rId2" cstate="print"/>
          <a:srcRect/>
          <a:stretch>
            <a:fillRect/>
          </a:stretch>
        </p:blipFill>
        <p:spPr bwMode="auto">
          <a:xfrm>
            <a:off x="1028700" y="1497404"/>
            <a:ext cx="7781131" cy="4994984"/>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p>
            <a:r>
              <a:rPr lang="en-US" dirty="0" smtClean="0">
                <a:ln>
                  <a:solidFill>
                    <a:srgbClr val="C00000"/>
                  </a:solidFill>
                </a:ln>
                <a:solidFill>
                  <a:srgbClr val="FFC000"/>
                </a:solidFill>
                <a:effectLst>
                  <a:glow rad="228600">
                    <a:schemeClr val="accent1">
                      <a:satMod val="175000"/>
                      <a:alpha val="40000"/>
                    </a:schemeClr>
                  </a:glow>
                </a:effectLst>
              </a:rPr>
              <a:t>Monsoon damages</a:t>
            </a:r>
            <a:endParaRPr lang="en-US" dirty="0">
              <a:ln>
                <a:solidFill>
                  <a:srgbClr val="C00000"/>
                </a:solidFill>
              </a:ln>
              <a:solidFill>
                <a:srgbClr val="FFC000"/>
              </a:solidFill>
              <a:effectLst>
                <a:glow rad="228600">
                  <a:schemeClr val="accent1">
                    <a:satMod val="175000"/>
                    <a:alpha val="40000"/>
                  </a:schemeClr>
                </a:glow>
              </a:effectLst>
            </a:endParaRPr>
          </a:p>
        </p:txBody>
      </p:sp>
      <p:sp>
        <p:nvSpPr>
          <p:cNvPr id="3" name="Text Placeholder 2"/>
          <p:cNvSpPr>
            <a:spLocks noGrp="1"/>
          </p:cNvSpPr>
          <p:nvPr>
            <p:ph type="body" idx="1"/>
          </p:nvPr>
        </p:nvSpPr>
        <p:spPr/>
        <p:txBody>
          <a:bodyPr/>
          <a:lstStyle/>
          <a:p>
            <a:endParaRPr lang="en-US"/>
          </a:p>
        </p:txBody>
      </p:sp>
      <p:pic>
        <p:nvPicPr>
          <p:cNvPr id="50179" name="Picture 3"/>
          <p:cNvPicPr>
            <a:picLocks noChangeAspect="1" noChangeArrowheads="1"/>
          </p:cNvPicPr>
          <p:nvPr/>
        </p:nvPicPr>
        <p:blipFill>
          <a:blip r:embed="rId2" cstate="print"/>
          <a:srcRect/>
          <a:stretch>
            <a:fillRect/>
          </a:stretch>
        </p:blipFill>
        <p:spPr bwMode="auto">
          <a:xfrm>
            <a:off x="2286000" y="381000"/>
            <a:ext cx="4648200" cy="34861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Mudslide in Bhutan</a:t>
            </a:r>
            <a:endParaRPr lang="en-US" dirty="0"/>
          </a:p>
        </p:txBody>
      </p:sp>
      <p:pic>
        <p:nvPicPr>
          <p:cNvPr id="46082" name="Picture 2"/>
          <p:cNvPicPr>
            <a:picLocks noGrp="1" noChangeAspect="1" noChangeArrowheads="1"/>
          </p:cNvPicPr>
          <p:nvPr>
            <p:ph idx="1"/>
          </p:nvPr>
        </p:nvPicPr>
        <p:blipFill>
          <a:blip r:embed="rId2" cstate="print"/>
          <a:srcRect/>
          <a:stretch>
            <a:fillRect/>
          </a:stretch>
        </p:blipFill>
        <p:spPr bwMode="auto">
          <a:xfrm>
            <a:off x="2839773" y="1600200"/>
            <a:ext cx="6034617"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274638"/>
            <a:ext cx="6316662" cy="706437"/>
          </a:xfrm>
        </p:spPr>
        <p:txBody>
          <a:bodyPr/>
          <a:lstStyle/>
          <a:p>
            <a:r>
              <a:rPr lang="en-US" dirty="0" smtClean="0"/>
              <a:t>Road damage</a:t>
            </a:r>
            <a:endParaRPr lang="en-US" dirty="0"/>
          </a:p>
        </p:txBody>
      </p:sp>
      <p:pic>
        <p:nvPicPr>
          <p:cNvPr id="48130" name="Picture 2"/>
          <p:cNvPicPr>
            <a:picLocks noGrp="1" noChangeAspect="1" noChangeArrowheads="1"/>
          </p:cNvPicPr>
          <p:nvPr>
            <p:ph idx="1"/>
          </p:nvPr>
        </p:nvPicPr>
        <p:blipFill>
          <a:blip r:embed="rId2" cstate="print"/>
          <a:srcRect/>
          <a:stretch>
            <a:fillRect/>
          </a:stretch>
        </p:blipFill>
        <p:spPr bwMode="auto">
          <a:xfrm>
            <a:off x="771526" y="1109583"/>
            <a:ext cx="8134350" cy="54069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363" y="0"/>
            <a:ext cx="6316662" cy="1143000"/>
          </a:xfrm>
        </p:spPr>
        <p:txBody>
          <a:bodyPr/>
          <a:lstStyle/>
          <a:p>
            <a:r>
              <a:rPr lang="en-US" dirty="0" smtClean="0"/>
              <a:t>Washed-out Road</a:t>
            </a:r>
            <a:endParaRPr lang="en-US" dirty="0"/>
          </a:p>
        </p:txBody>
      </p:sp>
      <p:pic>
        <p:nvPicPr>
          <p:cNvPr id="49154" name="Picture 2"/>
          <p:cNvPicPr>
            <a:picLocks noGrp="1" noChangeAspect="1" noChangeArrowheads="1"/>
          </p:cNvPicPr>
          <p:nvPr>
            <p:ph idx="1"/>
          </p:nvPr>
        </p:nvPicPr>
        <p:blipFill>
          <a:blip r:embed="rId2" cstate="print"/>
          <a:srcRect/>
          <a:stretch>
            <a:fillRect/>
          </a:stretch>
        </p:blipFill>
        <p:spPr bwMode="auto">
          <a:xfrm>
            <a:off x="954320" y="1229878"/>
            <a:ext cx="8065856" cy="536142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274638"/>
            <a:ext cx="6316662" cy="725487"/>
          </a:xfrm>
        </p:spPr>
        <p:txBody>
          <a:bodyPr/>
          <a:lstStyle/>
          <a:p>
            <a:r>
              <a:rPr lang="en-US" dirty="0" smtClean="0"/>
              <a:t>Flood damage</a:t>
            </a:r>
            <a:endParaRPr lang="en-US"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619126" y="1152260"/>
            <a:ext cx="8095456" cy="5396971"/>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274638"/>
            <a:ext cx="8239125" cy="668337"/>
          </a:xfrm>
        </p:spPr>
        <p:txBody>
          <a:bodyPr/>
          <a:lstStyle/>
          <a:p>
            <a:r>
              <a:rPr lang="en-US" dirty="0" smtClean="0"/>
              <a:t>The Monsoon is a Life and Death Issue</a:t>
            </a:r>
            <a:endParaRPr lang="en-US" dirty="0"/>
          </a:p>
        </p:txBody>
      </p:sp>
      <p:sp>
        <p:nvSpPr>
          <p:cNvPr id="3" name="Content Placeholder 2"/>
          <p:cNvSpPr>
            <a:spLocks noGrp="1"/>
          </p:cNvSpPr>
          <p:nvPr>
            <p:ph idx="1"/>
          </p:nvPr>
        </p:nvSpPr>
        <p:spPr>
          <a:xfrm>
            <a:off x="1057276" y="1238250"/>
            <a:ext cx="7962900" cy="4887913"/>
          </a:xfrm>
        </p:spPr>
        <p:txBody>
          <a:bodyPr/>
          <a:lstStyle/>
          <a:p>
            <a:r>
              <a:rPr lang="en-US" dirty="0" smtClean="0"/>
              <a:t>A successful crop year depends on when the wet monsoon season starts, how much rain falls, and when the season ends. Only nature can control these factors.</a:t>
            </a:r>
          </a:p>
          <a:p>
            <a:r>
              <a:rPr lang="en-US" dirty="0" smtClean="0"/>
              <a:t>The monsoon also causes damages: roads and bridges washed out, mudslides, railroad tracks misaligned or washed out, flooding, water supply contamination, increase in disease vectors (insects).</a:t>
            </a:r>
          </a:p>
          <a:p>
            <a:r>
              <a:rPr lang="en-US" dirty="0" smtClean="0"/>
              <a:t>Ironically, many die each year from monsoon related conditions while all life in the area is ultimately dependant on the wet monsoon for life.</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Accelerated erosion</a:t>
            </a:r>
            <a:endParaRPr lang="en-US" dirty="0"/>
          </a:p>
        </p:txBody>
      </p:sp>
      <p:pic>
        <p:nvPicPr>
          <p:cNvPr id="52226" name="Picture 2"/>
          <p:cNvPicPr>
            <a:picLocks noGrp="1" noChangeAspect="1" noChangeArrowheads="1"/>
          </p:cNvPicPr>
          <p:nvPr>
            <p:ph idx="1"/>
          </p:nvPr>
        </p:nvPicPr>
        <p:blipFill>
          <a:blip r:embed="rId2" cstate="print"/>
          <a:srcRect/>
          <a:stretch>
            <a:fillRect/>
          </a:stretch>
        </p:blipFill>
        <p:spPr bwMode="auto">
          <a:xfrm>
            <a:off x="2333625" y="1862945"/>
            <a:ext cx="5832914" cy="409970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track damage</a:t>
            </a:r>
            <a:endParaRPr lang="en-US" dirty="0"/>
          </a:p>
        </p:txBody>
      </p:sp>
      <p:pic>
        <p:nvPicPr>
          <p:cNvPr id="54274" name="Picture 2"/>
          <p:cNvPicPr>
            <a:picLocks noGrp="1" noChangeAspect="1" noChangeArrowheads="1"/>
          </p:cNvPicPr>
          <p:nvPr>
            <p:ph idx="1"/>
          </p:nvPr>
        </p:nvPicPr>
        <p:blipFill>
          <a:blip r:embed="rId2" cstate="print"/>
          <a:srcRect/>
          <a:stretch>
            <a:fillRect/>
          </a:stretch>
        </p:blipFill>
        <p:spPr bwMode="auto">
          <a:xfrm>
            <a:off x="1411176" y="1651293"/>
            <a:ext cx="7227999" cy="466378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Rajanpur</a:t>
            </a:r>
            <a:r>
              <a:rPr lang="en-US" dirty="0" smtClean="0"/>
              <a:t> district </a:t>
            </a:r>
            <a:br>
              <a:rPr lang="en-US" dirty="0" smtClean="0"/>
            </a:br>
            <a:endParaRPr lang="en-US" dirty="0"/>
          </a:p>
        </p:txBody>
      </p:sp>
      <p:pic>
        <p:nvPicPr>
          <p:cNvPr id="55298" name="Picture 2"/>
          <p:cNvPicPr>
            <a:picLocks noGrp="1" noChangeAspect="1" noChangeArrowheads="1"/>
          </p:cNvPicPr>
          <p:nvPr>
            <p:ph idx="1"/>
          </p:nvPr>
        </p:nvPicPr>
        <p:blipFill>
          <a:blip r:embed="rId2" cstate="print"/>
          <a:srcRect/>
          <a:stretch>
            <a:fillRect/>
          </a:stretch>
        </p:blipFill>
        <p:spPr bwMode="auto">
          <a:xfrm>
            <a:off x="369556" y="1015956"/>
            <a:ext cx="8392650" cy="561344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Damaged bridge in Sikkim</a:t>
            </a:r>
            <a:endParaRPr lang="en-US" dirty="0"/>
          </a:p>
        </p:txBody>
      </p:sp>
      <p:pic>
        <p:nvPicPr>
          <p:cNvPr id="56322" name="Picture 2"/>
          <p:cNvPicPr>
            <a:picLocks noGrp="1" noChangeAspect="1" noChangeArrowheads="1"/>
          </p:cNvPicPr>
          <p:nvPr>
            <p:ph idx="1"/>
          </p:nvPr>
        </p:nvPicPr>
        <p:blipFill>
          <a:blip r:embed="rId2" cstate="print"/>
          <a:srcRect/>
          <a:stretch>
            <a:fillRect/>
          </a:stretch>
        </p:blipFill>
        <p:spPr bwMode="auto">
          <a:xfrm>
            <a:off x="257175" y="1592603"/>
            <a:ext cx="8763001" cy="499644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122238"/>
            <a:ext cx="8886825" cy="1716088"/>
          </a:xfrm>
        </p:spPr>
        <p:txBody>
          <a:bodyPr/>
          <a:lstStyle/>
          <a:p>
            <a:r>
              <a:rPr lang="en-US" sz="2800" dirty="0" smtClean="0"/>
              <a:t>Members of the Pakistan army distribute relief goods in the flooded areas of the </a:t>
            </a:r>
            <a:r>
              <a:rPr lang="en-US" sz="2800" dirty="0" err="1" smtClean="0"/>
              <a:t>Rajanpur</a:t>
            </a:r>
            <a:r>
              <a:rPr lang="en-US" sz="2800" dirty="0" smtClean="0"/>
              <a:t> district August 9, 2008. Monsoon rains and flash floods cause extensive damage in the region every year.</a:t>
            </a:r>
            <a:endParaRPr lang="en-US" sz="2800" dirty="0"/>
          </a:p>
        </p:txBody>
      </p:sp>
      <p:pic>
        <p:nvPicPr>
          <p:cNvPr id="57346" name="Picture 2"/>
          <p:cNvPicPr>
            <a:picLocks noGrp="1" noChangeAspect="1" noChangeArrowheads="1"/>
          </p:cNvPicPr>
          <p:nvPr>
            <p:ph idx="1"/>
          </p:nvPr>
        </p:nvPicPr>
        <p:blipFill>
          <a:blip r:embed="rId2" cstate="print"/>
          <a:srcRect/>
          <a:stretch>
            <a:fillRect/>
          </a:stretch>
        </p:blipFill>
        <p:spPr bwMode="auto">
          <a:xfrm>
            <a:off x="1802847" y="1938399"/>
            <a:ext cx="6959359" cy="464337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photo of dark stormy clouds over the city of </a:t>
            </a:r>
            <a:r>
              <a:rPr lang="en-US" dirty="0" err="1" smtClean="0"/>
              <a:t>Lucknow,India</a:t>
            </a:r>
            <a:r>
              <a:rPr lang="en-US" dirty="0" smtClean="0"/>
              <a:t>. </a:t>
            </a:r>
            <a:endParaRPr lang="en-US" dirty="0"/>
          </a:p>
        </p:txBody>
      </p:sp>
      <p:pic>
        <p:nvPicPr>
          <p:cNvPr id="26626" name="Picture 2"/>
          <p:cNvPicPr>
            <a:picLocks noGrp="1" noChangeAspect="1" noChangeArrowheads="1"/>
          </p:cNvPicPr>
          <p:nvPr>
            <p:ph idx="1"/>
          </p:nvPr>
        </p:nvPicPr>
        <p:blipFill>
          <a:blip r:embed="rId2" cstate="print"/>
          <a:srcRect/>
          <a:stretch>
            <a:fillRect/>
          </a:stretch>
        </p:blipFill>
        <p:spPr bwMode="auto">
          <a:xfrm>
            <a:off x="2839773" y="1600200"/>
            <a:ext cx="6034617" cy="45259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274637"/>
            <a:ext cx="3067050" cy="4364037"/>
          </a:xfrm>
        </p:spPr>
        <p:txBody>
          <a:bodyPr/>
          <a:lstStyle/>
          <a:p>
            <a:r>
              <a:rPr lang="en-US" dirty="0" smtClean="0"/>
              <a:t>Onset dates and prevailing wind currents of the southwest summer monsoons in India.</a:t>
            </a:r>
            <a:endParaRPr lang="en-US" dirty="0"/>
          </a:p>
        </p:txBody>
      </p:sp>
      <p:pic>
        <p:nvPicPr>
          <p:cNvPr id="27650" name="Picture 2"/>
          <p:cNvPicPr>
            <a:picLocks noGrp="1" noChangeAspect="1" noChangeArrowheads="1"/>
          </p:cNvPicPr>
          <p:nvPr>
            <p:ph idx="1"/>
          </p:nvPr>
        </p:nvPicPr>
        <p:blipFill>
          <a:blip r:embed="rId2" cstate="print"/>
          <a:srcRect/>
          <a:stretch>
            <a:fillRect/>
          </a:stretch>
        </p:blipFill>
        <p:spPr bwMode="auto">
          <a:xfrm>
            <a:off x="3294573" y="209550"/>
            <a:ext cx="5688762" cy="64293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p:cNvPicPr>
            <a:picLocks noGrp="1" noChangeAspect="1" noChangeArrowheads="1"/>
          </p:cNvPicPr>
          <p:nvPr>
            <p:ph idx="1"/>
          </p:nvPr>
        </p:nvPicPr>
        <p:blipFill>
          <a:blip r:embed="rId2" cstate="print"/>
          <a:srcRect/>
          <a:stretch>
            <a:fillRect/>
          </a:stretch>
        </p:blipFill>
        <p:spPr bwMode="auto">
          <a:xfrm>
            <a:off x="2762251" y="138357"/>
            <a:ext cx="5553074" cy="640739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cstate="print"/>
          <a:srcRect b="36357"/>
          <a:stretch>
            <a:fillRect/>
          </a:stretch>
        </p:blipFill>
        <p:spPr bwMode="auto">
          <a:xfrm>
            <a:off x="3936173" y="0"/>
            <a:ext cx="5207827"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swim in a water-logged street in Kolkata, India</a:t>
            </a:r>
            <a:endParaRPr lang="en-US"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2904331" y="1924844"/>
            <a:ext cx="5905500" cy="38766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33351"/>
            <a:ext cx="8829675" cy="1476374"/>
          </a:xfrm>
        </p:spPr>
        <p:txBody>
          <a:bodyPr/>
          <a:lstStyle/>
          <a:p>
            <a:r>
              <a:rPr lang="en-US" sz="2400" dirty="0" smtClean="0"/>
              <a:t>Indian farmers plant paddy seedlings in a field on the outskirts of Hyderabad. India, the second-biggest producer of rice, wheat and sugar, may have “bumper” harvests because of good rainfall, Farm Minister </a:t>
            </a:r>
            <a:r>
              <a:rPr lang="en-US" sz="2400" dirty="0" err="1" smtClean="0"/>
              <a:t>Sharad</a:t>
            </a:r>
            <a:r>
              <a:rPr lang="en-US" sz="2400" dirty="0" smtClean="0"/>
              <a:t> </a:t>
            </a:r>
            <a:r>
              <a:rPr lang="en-US" sz="2400" dirty="0" err="1" smtClean="0"/>
              <a:t>Pawar</a:t>
            </a:r>
            <a:r>
              <a:rPr lang="en-US" sz="2400" dirty="0" smtClean="0"/>
              <a:t> said</a:t>
            </a:r>
            <a:endParaRPr lang="en-US" sz="2400" dirty="0"/>
          </a:p>
        </p:txBody>
      </p:sp>
      <p:pic>
        <p:nvPicPr>
          <p:cNvPr id="29698" name="Picture 2"/>
          <p:cNvPicPr>
            <a:picLocks noGrp="1" noChangeAspect="1" noChangeArrowheads="1"/>
          </p:cNvPicPr>
          <p:nvPr>
            <p:ph idx="1"/>
          </p:nvPr>
        </p:nvPicPr>
        <p:blipFill>
          <a:blip r:embed="rId2" cstate="print"/>
          <a:srcRect/>
          <a:stretch>
            <a:fillRect/>
          </a:stretch>
        </p:blipFill>
        <p:spPr bwMode="auto">
          <a:xfrm>
            <a:off x="1749170" y="1929606"/>
            <a:ext cx="7060661" cy="4623594"/>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theme1.xml><?xml version="1.0" encoding="utf-8"?>
<a:theme xmlns:a="http://schemas.openxmlformats.org/drawingml/2006/main" name="ind_3039_slide">
  <a:themeElements>
    <a:clrScheme name="Office Theme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BDEFA5"/>
        </a:lt1>
        <a:dk2>
          <a:srgbClr val="000000"/>
        </a:dk2>
        <a:lt2>
          <a:srgbClr val="B2B2B2"/>
        </a:lt2>
        <a:accent1>
          <a:srgbClr val="D3FFBD"/>
        </a:accent1>
        <a:accent2>
          <a:srgbClr val="52FF05"/>
        </a:accent2>
        <a:accent3>
          <a:srgbClr val="DBF6C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BDEFA5"/>
        </a:lt1>
        <a:dk2>
          <a:srgbClr val="000000"/>
        </a:dk2>
        <a:lt2>
          <a:srgbClr val="B2B2B2"/>
        </a:lt2>
        <a:accent1>
          <a:srgbClr val="59FF04"/>
        </a:accent1>
        <a:accent2>
          <a:srgbClr val="F26211"/>
        </a:accent2>
        <a:accent3>
          <a:srgbClr val="DBF6C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BDEFA5"/>
        </a:lt1>
        <a:dk2>
          <a:srgbClr val="000000"/>
        </a:dk2>
        <a:lt2>
          <a:srgbClr val="B2B2B2"/>
        </a:lt2>
        <a:accent1>
          <a:srgbClr val="FFD305"/>
        </a:accent1>
        <a:accent2>
          <a:srgbClr val="2405FF"/>
        </a:accent2>
        <a:accent3>
          <a:srgbClr val="DBF6C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D3FFBD"/>
        </a:accent1>
        <a:accent2>
          <a:srgbClr val="52FF05"/>
        </a:accent2>
        <a:accent3>
          <a:srgbClr val="FFFFF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CEFF05"/>
        </a:accent1>
        <a:accent2>
          <a:srgbClr val="05AEFF"/>
        </a:accent2>
        <a:accent3>
          <a:srgbClr val="FFFFF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59FF04"/>
        </a:accent1>
        <a:accent2>
          <a:srgbClr val="F26211"/>
        </a:accent2>
        <a:accent3>
          <a:srgbClr val="FFFFF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FFD305"/>
        </a:accent1>
        <a:accent2>
          <a:srgbClr val="2405FF"/>
        </a:accent2>
        <a:accent3>
          <a:srgbClr val="FFFFF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461</TotalTime>
  <Words>580</Words>
  <Application>Microsoft Office PowerPoint</Application>
  <PresentationFormat>On-screen Show (4:3)</PresentationFormat>
  <Paragraphs>36</Paragraphs>
  <Slides>34</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34</vt:i4>
      </vt:variant>
    </vt:vector>
  </HeadingPairs>
  <TitlesOfParts>
    <vt:vector size="36" baseType="lpstr">
      <vt:lpstr>Arial</vt:lpstr>
      <vt:lpstr>ind_3039_slide</vt:lpstr>
      <vt:lpstr>The Wet Monsoon on the Indian Subcontinent</vt:lpstr>
      <vt:lpstr>Monsoon</vt:lpstr>
      <vt:lpstr>The Monsoon is a Life and Death Issue</vt:lpstr>
      <vt:lpstr>A photo of dark stormy clouds over the city of Lucknow,India. </vt:lpstr>
      <vt:lpstr>Onset dates and prevailing wind currents of the southwest summer monsoons in India.</vt:lpstr>
      <vt:lpstr>Slide 6</vt:lpstr>
      <vt:lpstr>Slide 7</vt:lpstr>
      <vt:lpstr>Children swim in a water-logged street in Kolkata, India</vt:lpstr>
      <vt:lpstr>Indian farmers plant paddy seedlings in a field on the outskirts of Hyderabad. India, the second-biggest producer of rice, wheat and sugar, may have “bumper” harvests because of good rainfall, Farm Minister Sharad Pawar said</vt:lpstr>
      <vt:lpstr>Children play on a flooded street in Kolkata</vt:lpstr>
      <vt:lpstr>Children enjoy the monsoon rain in Mayong, a village about 45 km from Guwahati, northeast India</vt:lpstr>
      <vt:lpstr>Indian police and civilians take shelter at a bus terminal in Srinagar, Kashmir</vt:lpstr>
      <vt:lpstr>Commuters ride through a waterlogged street in the rain in Jammu, India</vt:lpstr>
      <vt:lpstr>People run in the rain in Jammu, India</vt:lpstr>
      <vt:lpstr>Monsoon clouds hover over workers at a Metro rail construction site in New Delhi</vt:lpstr>
      <vt:lpstr>A commuter wears a plastic bag over his head as he rides his scooter through a waterlogged street following a downpour in Amritsar </vt:lpstr>
      <vt:lpstr>A woman pushes a wheelchair carrying her disabled daughter as they cross a flooded street in Lahore, Pakistan</vt:lpstr>
      <vt:lpstr>People wade through flood waters in Lahore</vt:lpstr>
      <vt:lpstr>Commuters walk along a flooded road in Lahore</vt:lpstr>
      <vt:lpstr>A man pushes a bicycle along a flooded street after heavy monsoon rains in Lahore</vt:lpstr>
      <vt:lpstr>A man pushes his handcart through a flooded street in Lahore</vt:lpstr>
      <vt:lpstr>A vendor pushes his cart with children through a flooded street after heavy monsoon rainfall in Lahore</vt:lpstr>
      <vt:lpstr>Commuters travel during rain in Karachi, Pakistan</vt:lpstr>
      <vt:lpstr>Heavy vehicles line up in a traffic jam on Prithvi Highway near Kathmandu, the capital of Nepal, after a landslide caused by monsoon rains</vt:lpstr>
      <vt:lpstr>Monsoon damages</vt:lpstr>
      <vt:lpstr>Mudslide in Bhutan</vt:lpstr>
      <vt:lpstr>Road damage</vt:lpstr>
      <vt:lpstr>Washed-out Road</vt:lpstr>
      <vt:lpstr>Flood damage</vt:lpstr>
      <vt:lpstr>Accelerated erosion</vt:lpstr>
      <vt:lpstr>Railroad track damage</vt:lpstr>
      <vt:lpstr>Rajanpur district  </vt:lpstr>
      <vt:lpstr>Damaged bridge in Sikkim</vt:lpstr>
      <vt:lpstr>Members of the Pakistan army distribute relief goods in the flooded areas of the Rajanpur district August 9, 2008. Monsoon rains and flash floods cause extensive damage in the region every year.</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6</cp:revision>
  <dcterms:created xsi:type="dcterms:W3CDTF">2010-07-21T11:03:50Z</dcterms:created>
  <dcterms:modified xsi:type="dcterms:W3CDTF">2010-07-21T18:44:54Z</dcterms:modified>
</cp:coreProperties>
</file>